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455" r:id="rId2"/>
    <p:sldId id="456" r:id="rId3"/>
    <p:sldId id="520" r:id="rId4"/>
    <p:sldId id="457" r:id="rId5"/>
    <p:sldId id="458" r:id="rId6"/>
    <p:sldId id="459" r:id="rId7"/>
    <p:sldId id="537" r:id="rId8"/>
    <p:sldId id="460" r:id="rId9"/>
    <p:sldId id="538" r:id="rId10"/>
    <p:sldId id="539" r:id="rId11"/>
    <p:sldId id="461" r:id="rId12"/>
    <p:sldId id="4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08"/>
  </p:normalViewPr>
  <p:slideViewPr>
    <p:cSldViewPr snapToGrid="0" snapToObjects="1">
      <p:cViewPr varScale="1">
        <p:scale>
          <a:sx n="118" d="100"/>
          <a:sy n="118" d="100"/>
        </p:scale>
        <p:origin x="3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ACD82-F3E6-1340-A6F1-F63D07A399F8}" type="datetimeFigureOut">
              <a:rPr lang="en-US" smtClean="0"/>
              <a:t>8/26/21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39E6DB-0D7D-1F41-A60A-A715A7CE8961}" type="slidenum">
              <a:rPr lang="en-US" smtClean="0"/>
              <a:t>‹#›</a:t>
            </a:fld>
            <a:endParaRPr lang="en-US"/>
          </a:p>
        </p:txBody>
      </p:sp>
    </p:spTree>
    <p:extLst>
      <p:ext uri="{BB962C8B-B14F-4D97-AF65-F5344CB8AC3E}">
        <p14:creationId xmlns:p14="http://schemas.microsoft.com/office/powerpoint/2010/main" val="3061099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212615-40AB-B842-AE26-8944D0C8B9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1905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Manifest Destiny: concept under Polk that the US is destined to expand across the continent to bring capitalism and democracy to the whole territory. From History.com https://www.history.com/topics/westward-expansion/manifest-destiny</a:t>
            </a:r>
          </a:p>
          <a:p>
            <a:r>
              <a:rPr lang="en-US" dirty="0"/>
              <a:t>Use this image to talk about all the things people thought would come with westward expansion and how this is done with symbolism in the painting. (bringing light into darkness, forcing out natives on left side while trains and telegraph lines come from the east, the figure is Columbia, the female personification of the United States.)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212615-40AB-B842-AE26-8944D0C8B9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3565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 image under creative commons license.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212615-40AB-B842-AE26-8944D0C8B9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799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AC151B1-B6E9-48B4-AEDC-B994010F7BDE}" type="datetime1">
              <a:rPr lang="en-US" smtClean="0">
                <a:solidFill>
                  <a:prstClr val="black">
                    <a:lumMod val="65000"/>
                    <a:lumOff val="35000"/>
                  </a:prstClr>
                </a:solidFill>
              </a:rPr>
              <a:t>8/26/21</a:t>
            </a:fld>
            <a:endParaRPr lang="en-US"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r>
              <a:rPr lang="en-US">
                <a:solidFill>
                  <a:prstClr val="black">
                    <a:lumMod val="65000"/>
                    <a:lumOff val="35000"/>
                  </a:prstClr>
                </a:solidFill>
              </a:rPr>
              <a:t>The Remedial Herstory Project</a:t>
            </a:r>
            <a:endParaRPr lang="en-US" dirty="0">
              <a:solidFill>
                <a:prstClr val="black">
                  <a:lumMod val="65000"/>
                  <a:lumOff val="35000"/>
                </a:prstClr>
              </a:solidFill>
            </a:endParaRPr>
          </a:p>
        </p:txBody>
      </p:sp>
    </p:spTree>
    <p:extLst>
      <p:ext uri="{BB962C8B-B14F-4D97-AF65-F5344CB8AC3E}">
        <p14:creationId xmlns:p14="http://schemas.microsoft.com/office/powerpoint/2010/main" val="482107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494785-192B-468B-A952-BD24CE660F8D}"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860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D64A6C-FB15-4CF2-B874-B0D366CB3DB5}"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586484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10668000" cy="990600"/>
          </a:xfrm>
        </p:spPr>
        <p:txBody>
          <a:bodyPr/>
          <a:lstStyle/>
          <a:p>
            <a:r>
              <a:rPr lang="en-US"/>
              <a:t>Click to edit Master title style</a:t>
            </a:r>
          </a:p>
        </p:txBody>
      </p:sp>
      <p:sp>
        <p:nvSpPr>
          <p:cNvPr id="3" name="ClipArt Placeholder 2"/>
          <p:cNvSpPr>
            <a:spLocks noGrp="1"/>
          </p:cNvSpPr>
          <p:nvPr>
            <p:ph type="clipArt" sz="half" idx="1"/>
          </p:nvPr>
        </p:nvSpPr>
        <p:spPr>
          <a:xfrm>
            <a:off x="914400" y="1676400"/>
            <a:ext cx="5232400" cy="4572000"/>
          </a:xfrm>
        </p:spPr>
        <p:txBody>
          <a:bodyPr/>
          <a:lstStyle/>
          <a:p>
            <a:endParaRPr lang="en-US"/>
          </a:p>
        </p:txBody>
      </p:sp>
      <p:sp>
        <p:nvSpPr>
          <p:cNvPr id="4" name="Text Placeholder 3"/>
          <p:cNvSpPr>
            <a:spLocks noGrp="1"/>
          </p:cNvSpPr>
          <p:nvPr>
            <p:ph type="body" sz="half" idx="2"/>
          </p:nvPr>
        </p:nvSpPr>
        <p:spPr>
          <a:xfrm>
            <a:off x="6350000" y="1676400"/>
            <a:ext cx="523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400800"/>
            <a:ext cx="2540000" cy="457200"/>
          </a:xfrm>
        </p:spPr>
        <p:txBody>
          <a:bodyPr/>
          <a:lstStyle>
            <a:lvl1pPr>
              <a:defRPr/>
            </a:lvl1pPr>
          </a:lstStyle>
          <a:p>
            <a:fld id="{A70DC708-DC32-465E-A6F9-11BF4F7B3E2A}"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6" name="Footer Placeholder 5"/>
          <p:cNvSpPr>
            <a:spLocks noGrp="1"/>
          </p:cNvSpPr>
          <p:nvPr>
            <p:ph type="ftr" sz="quarter" idx="11"/>
          </p:nvPr>
        </p:nvSpPr>
        <p:spPr>
          <a:xfrm>
            <a:off x="4318000" y="6400800"/>
            <a:ext cx="3860800" cy="457200"/>
          </a:xfrm>
        </p:spPr>
        <p:txBody>
          <a:bodyPr/>
          <a:lstStyle>
            <a:lvl1pPr>
              <a:defRPr/>
            </a:lvl1pPr>
          </a:lstStyle>
          <a:p>
            <a:r>
              <a:rPr lang="en-US">
                <a:solidFill>
                  <a:prstClr val="black">
                    <a:lumMod val="65000"/>
                    <a:lumOff val="35000"/>
                  </a:prstClr>
                </a:solidFill>
              </a:rPr>
              <a:t>The Remedial Herstory Project</a:t>
            </a:r>
          </a:p>
        </p:txBody>
      </p:sp>
      <p:sp>
        <p:nvSpPr>
          <p:cNvPr id="7" name="Slide Number Placeholder 6"/>
          <p:cNvSpPr>
            <a:spLocks noGrp="1"/>
          </p:cNvSpPr>
          <p:nvPr>
            <p:ph type="sldNum" sz="quarter" idx="12"/>
          </p:nvPr>
        </p:nvSpPr>
        <p:spPr>
          <a:xfrm>
            <a:off x="9042400" y="6400800"/>
            <a:ext cx="2540000" cy="457200"/>
          </a:xfrm>
        </p:spPr>
        <p:txBody>
          <a:bodyPr/>
          <a:lstStyle>
            <a:lvl1pPr>
              <a:defRPr/>
            </a:lvl1pPr>
          </a:lstStyle>
          <a:p>
            <a:fld id="{5E8BA4FB-E92D-CE4B-A159-91A05DB9E5B7}" type="slidenum">
              <a:rPr lang="en-US">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73056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3"/>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5514ED5-FDE9-433E-88D4-561CDA9E3306}"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prstClr val="black">
                    <a:lumMod val="65000"/>
                    <a:lumOff val="35000"/>
                  </a:prstClr>
                </a:solidFill>
              </a:rPr>
              <a:t>The Remedial Herstory Project</a:t>
            </a:r>
          </a:p>
        </p:txBody>
      </p:sp>
      <p:sp>
        <p:nvSpPr>
          <p:cNvPr id="7" name="Rectangle 6"/>
          <p:cNvSpPr>
            <a:spLocks noGrp="1" noChangeArrowheads="1"/>
          </p:cNvSpPr>
          <p:nvPr>
            <p:ph type="sldNum" sz="quarter" idx="12"/>
          </p:nvPr>
        </p:nvSpPr>
        <p:spPr>
          <a:ln/>
        </p:spPr>
        <p:txBody>
          <a:bodyPr/>
          <a:lstStyle>
            <a:lvl1pPr>
              <a:defRPr/>
            </a:lvl1pPr>
          </a:lstStyle>
          <a:p>
            <a:fld id="{C15A2B48-0465-6B45-B7E9-8DAAD49019EB}" type="slidenum">
              <a:rPr lang="en-US">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4664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5CF4D9-1AE4-490A-8933-1DBDBDBA3849}"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766193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3"/>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6"/>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3E23BC-3A01-4049-94C1-E801F42063D4}"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
        <p:nvSpPr>
          <p:cNvPr id="9" name="Oval 8"/>
          <p:cNvSpPr/>
          <p:nvPr/>
        </p:nvSpPr>
        <p:spPr>
          <a:xfrm>
            <a:off x="5728972"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Tree>
    <p:extLst>
      <p:ext uri="{BB962C8B-B14F-4D97-AF65-F5344CB8AC3E}">
        <p14:creationId xmlns:p14="http://schemas.microsoft.com/office/powerpoint/2010/main" val="261737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97600" y="1600203"/>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C1ABD3-53E7-40AF-9111-7478E96C6140}"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489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97602"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6A97E67-67F5-4A35-8522-0EA46486D78B}"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9" name="Slide Number Placeholder 8"/>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30112" y="2212851"/>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423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FDEFB9-0CF1-41C4-8FAF-E4051BEC2BA8}"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5" name="Slide Number Placeholder 4"/>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0118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9ECE7-D85C-4740-ACE4-9E11CADD5952}"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81204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8"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1" y="273053"/>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8" y="2438403"/>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9EB255-FD48-48D2-8D29-F9DB0B22CA24}"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1972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6"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6"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9436"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F6E204-646F-4259-A1D9-63597DB9BD67}" type="datetime1">
              <a:rPr lang="en-US" smtClean="0">
                <a:solidFill>
                  <a:prstClr val="black">
                    <a:lumMod val="65000"/>
                    <a:lumOff val="35000"/>
                  </a:prstClr>
                </a:solidFill>
              </a:rPr>
              <a:t>8/26/21</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9174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22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3"/>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C09B109-A8E3-4CA1-A428-1E9A4D39AE44}" type="datetime1">
              <a:rPr lang="en-US" smtClean="0">
                <a:solidFill>
                  <a:prstClr val="black">
                    <a:lumMod val="65000"/>
                    <a:lumOff val="35000"/>
                  </a:prstClr>
                </a:solidFill>
              </a:rPr>
              <a:t>8/26/21</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878887" y="6356353"/>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solidFill>
                  <a:prstClr val="black">
                    <a:lumMod val="65000"/>
                    <a:lumOff val="35000"/>
                  </a:prstClr>
                </a:solidFill>
              </a:rPr>
              <a:t>The Remedial Herstory Project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11391039" y="6356353"/>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11277015"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
        <p:nvSpPr>
          <p:cNvPr id="8" name="Oval 7"/>
          <p:cNvSpPr/>
          <p:nvPr/>
        </p:nvSpPr>
        <p:spPr>
          <a:xfrm>
            <a:off x="758827"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Tree>
    <p:extLst>
      <p:ext uri="{BB962C8B-B14F-4D97-AF65-F5344CB8AC3E}">
        <p14:creationId xmlns:p14="http://schemas.microsoft.com/office/powerpoint/2010/main" val="2048924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hdl.loc.gov/loc.pnp/cph.3b50311"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video" Target="https://www.youtube.com/embed/gugnXTN6-D4?feature=oembe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6118" y="266700"/>
            <a:ext cx="4011084" cy="2095500"/>
          </a:xfrm>
        </p:spPr>
        <p:txBody>
          <a:bodyPr anchor="b">
            <a:normAutofit/>
          </a:bodyPr>
          <a:lstStyle/>
          <a:p>
            <a:r>
              <a:rPr lang="en-US" dirty="0"/>
              <a:t>Entry Question</a:t>
            </a:r>
          </a:p>
        </p:txBody>
      </p:sp>
      <p:pic>
        <p:nvPicPr>
          <p:cNvPr id="7" name="Content Placeholder 6" descr="A picture containing calendar&#10;&#10;Description automatically generated">
            <a:extLst>
              <a:ext uri="{FF2B5EF4-FFF2-40B4-BE49-F238E27FC236}">
                <a16:creationId xmlns:a16="http://schemas.microsoft.com/office/drawing/2014/main" id="{EC7F545B-0D3E-4F9B-A161-B43378FC6F2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58851" y="718331"/>
            <a:ext cx="6661151" cy="4962556"/>
          </a:xfrm>
          <a:prstGeom prst="rect">
            <a:avLst/>
          </a:prstGeom>
          <a:noFill/>
        </p:spPr>
      </p:pic>
      <p:sp>
        <p:nvSpPr>
          <p:cNvPr id="5" name="Footer Placeholder 4"/>
          <p:cNvSpPr>
            <a:spLocks noGrp="1"/>
          </p:cNvSpPr>
          <p:nvPr>
            <p:ph type="ftr" sz="quarter" idx="11"/>
          </p:nvPr>
        </p:nvSpPr>
        <p:spPr>
          <a:xfrm>
            <a:off x="878887" y="6356353"/>
            <a:ext cx="3797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6" name="Slide Number Placeholder 5">
            <a:extLst>
              <a:ext uri="{FF2B5EF4-FFF2-40B4-BE49-F238E27FC236}">
                <a16:creationId xmlns:a16="http://schemas.microsoft.com/office/drawing/2014/main" id="{20FDBE65-B155-4CCF-8949-1BB258A58776}"/>
              </a:ext>
            </a:extLst>
          </p:cNvPr>
          <p:cNvSpPr>
            <a:spLocks noGrp="1"/>
          </p:cNvSpPr>
          <p:nvPr>
            <p:ph type="sldNum" sz="quarter" idx="12"/>
          </p:nvPr>
        </p:nvSpPr>
        <p:spPr>
          <a:xfrm>
            <a:off x="11391039" y="6356353"/>
            <a:ext cx="749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1</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TextBox 7">
            <a:extLst>
              <a:ext uri="{FF2B5EF4-FFF2-40B4-BE49-F238E27FC236}">
                <a16:creationId xmlns:a16="http://schemas.microsoft.com/office/drawing/2014/main" id="{3F715F62-EC32-4D97-B04F-19E0984EBDE1}"/>
              </a:ext>
            </a:extLst>
          </p:cNvPr>
          <p:cNvSpPr txBox="1"/>
          <p:nvPr/>
        </p:nvSpPr>
        <p:spPr>
          <a:xfrm>
            <a:off x="1240570" y="5708782"/>
            <a:ext cx="609771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Book Antiqua"/>
                <a:ea typeface="+mn-ea"/>
                <a:cs typeface="+mn-cs"/>
              </a:rPr>
              <a:t>John Gast, “American Progress,” painting, 1872,  Library of Congress Prints and Photographs Division, LC-DIG-ppmsca-09855 https://loc.gov/pictures/resource/ppmsca.09855/</a:t>
            </a:r>
          </a:p>
        </p:txBody>
      </p:sp>
      <p:sp>
        <p:nvSpPr>
          <p:cNvPr id="11" name="Text Placeholder 3">
            <a:extLst>
              <a:ext uri="{FF2B5EF4-FFF2-40B4-BE49-F238E27FC236}">
                <a16:creationId xmlns:a16="http://schemas.microsoft.com/office/drawing/2014/main" id="{5B970662-F3AD-4EA1-B34D-32484C97ED6D}"/>
              </a:ext>
            </a:extLst>
          </p:cNvPr>
          <p:cNvSpPr txBox="1">
            <a:spLocks/>
          </p:cNvSpPr>
          <p:nvPr/>
        </p:nvSpPr>
        <p:spPr>
          <a:xfrm>
            <a:off x="7876118" y="2451906"/>
            <a:ext cx="4011084" cy="3687763"/>
          </a:xfrm>
          <a:prstGeom prst="rect">
            <a:avLst/>
          </a:prstGeom>
        </p:spPr>
        <p:txBody>
          <a:bodyPr vert="horz" lIns="91440" tIns="45720" rIns="91440" bIns="45720" rtlCol="0">
            <a:normAutofit/>
          </a:bodyPr>
          <a:lstStyle>
            <a:lvl1pPr marL="0" indent="0" algn="ctr" defTabSz="914400" rtl="0" eaLnBrk="1" latinLnBrk="0" hangingPunct="1">
              <a:lnSpc>
                <a:spcPct val="125000"/>
              </a:lnSpc>
              <a:spcBef>
                <a:spcPct val="20000"/>
              </a:spcBef>
              <a:buFont typeface="Arial" pitchFamily="34" charset="0"/>
              <a:buNone/>
              <a:defRPr sz="1600" kern="1200">
                <a:solidFill>
                  <a:schemeClr val="tx1">
                    <a:lumMod val="50000"/>
                    <a:lumOff val="50000"/>
                  </a:schemeClr>
                </a:solidFill>
                <a:latin typeface="+mj-lt"/>
                <a:ea typeface="+mn-ea"/>
                <a:cs typeface="+mn-cs"/>
              </a:defRPr>
            </a:lvl1pPr>
            <a:lvl2pPr marL="457200" indent="0" algn="l" defTabSz="914400" rtl="0" eaLnBrk="1" latinLnBrk="0" hangingPunct="1">
              <a:spcBef>
                <a:spcPct val="20000"/>
              </a:spcBef>
              <a:buFont typeface="Courier New" pitchFamily="49" charset="0"/>
              <a:buNone/>
              <a:defRPr sz="1200" kern="1200">
                <a:solidFill>
                  <a:schemeClr val="tx1">
                    <a:lumMod val="50000"/>
                    <a:lumOff val="50000"/>
                  </a:schemeClr>
                </a:solidFill>
                <a:latin typeface="+mj-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lumMod val="50000"/>
                    <a:lumOff val="50000"/>
                  </a:schemeClr>
                </a:solidFill>
                <a:latin typeface="+mj-lt"/>
                <a:ea typeface="+mn-ea"/>
                <a:cs typeface="+mn-cs"/>
              </a:defRPr>
            </a:lvl3pPr>
            <a:lvl4pPr marL="1371600" indent="0" algn="l" defTabSz="914400"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5pPr>
            <a:lvl6pPr marL="2286000" indent="0" algn="l" defTabSz="914400"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7pPr>
            <a:lvl8pPr marL="3200400" indent="0" algn="l" defTabSz="914400" rtl="0" eaLnBrk="1" latinLnBrk="0" hangingPunct="1">
              <a:spcBef>
                <a:spcPct val="20000"/>
              </a:spcBef>
              <a:buFont typeface="Courier New" pitchFamily="49" charset="0"/>
              <a:buNone/>
              <a:defRPr sz="900" kern="1200">
                <a:solidFill>
                  <a:schemeClr val="tx1">
                    <a:lumMod val="50000"/>
                    <a:lumOff val="50000"/>
                  </a:schemeClr>
                </a:solidFill>
                <a:latin typeface="+mj-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lumMod val="50000"/>
                    <a:lumOff val="50000"/>
                  </a:schemeClr>
                </a:solidFill>
                <a:latin typeface="+mj-lt"/>
                <a:ea typeface="+mn-ea"/>
                <a:cs typeface="+mn-cs"/>
              </a:defRPr>
            </a:lvl9pPr>
          </a:lstStyle>
          <a:p>
            <a:pPr marL="0" marR="0" lvl="0" indent="0" algn="ctr" defTabSz="914400" rtl="0" eaLnBrk="1" fontAlgn="auto" latinLnBrk="0" hangingPunct="1">
              <a:lnSpc>
                <a:spcPct val="125000"/>
              </a:lnSpc>
              <a:spcBef>
                <a:spcPct val="20000"/>
              </a:spcBef>
              <a:spcAft>
                <a:spcPts val="0"/>
              </a:spcAft>
              <a:buClrTx/>
              <a:buSzTx/>
              <a:buFont typeface="Arial" pitchFamily="34" charset="0"/>
              <a:buNone/>
              <a:tabLst/>
              <a:defRPr/>
            </a:pPr>
            <a:r>
              <a:rPr kumimoji="0" lang="en-US" sz="1600" b="0" i="0" u="none" strike="noStrike" kern="1200" cap="none" spc="0" normalizeH="0" baseline="0" noProof="0">
                <a:ln>
                  <a:noFill/>
                </a:ln>
                <a:solidFill>
                  <a:prstClr val="black">
                    <a:lumMod val="50000"/>
                    <a:lumOff val="50000"/>
                  </a:prstClr>
                </a:solidFill>
                <a:effectLst/>
                <a:uLnTx/>
                <a:uFillTx/>
                <a:latin typeface="Book Antiqua"/>
                <a:ea typeface="+mn-ea"/>
                <a:cs typeface="+mn-cs"/>
              </a:rPr>
              <a:t>How are women used as symbols?</a:t>
            </a:r>
            <a:endParaRPr kumimoji="0" lang="en-US" sz="1600" b="0" i="0" u="none" strike="noStrike" kern="1200" cap="none" spc="0" normalizeH="0" baseline="0" noProof="0" dirty="0">
              <a:ln>
                <a:noFill/>
              </a:ln>
              <a:solidFill>
                <a:prstClr val="black">
                  <a:lumMod val="50000"/>
                  <a:lumOff val="50000"/>
                </a:prstClr>
              </a:solidFill>
              <a:effectLst/>
              <a:uLnTx/>
              <a:uFillTx/>
              <a:latin typeface="Book Antiqua"/>
              <a:ea typeface="+mn-ea"/>
              <a:cs typeface="+mn-cs"/>
            </a:endParaRPr>
          </a:p>
        </p:txBody>
      </p:sp>
    </p:spTree>
    <p:extLst>
      <p:ext uri="{BB962C8B-B14F-4D97-AF65-F5344CB8AC3E}">
        <p14:creationId xmlns:p14="http://schemas.microsoft.com/office/powerpoint/2010/main" val="403501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524A1-3090-574C-A028-088F110D9547}"/>
              </a:ext>
            </a:extLst>
          </p:cNvPr>
          <p:cNvSpPr>
            <a:spLocks noGrp="1"/>
          </p:cNvSpPr>
          <p:nvPr>
            <p:ph type="title"/>
          </p:nvPr>
        </p:nvSpPr>
        <p:spPr>
          <a:xfrm>
            <a:off x="609600" y="0"/>
            <a:ext cx="10972800" cy="1600200"/>
          </a:xfrm>
        </p:spPr>
        <p:txBody>
          <a:bodyPr anchor="b">
            <a:normAutofit/>
          </a:bodyPr>
          <a:lstStyle/>
          <a:p>
            <a:r>
              <a:rPr lang="en-US" dirty="0"/>
              <a:t>Mexican Women</a:t>
            </a:r>
          </a:p>
        </p:txBody>
      </p:sp>
      <p:pic>
        <p:nvPicPr>
          <p:cNvPr id="2050" name="Picture 2" descr="Women in the U.S.-Mexican War - Palo Alto Battlefield National Historical  Park (U.S. National Park Service)">
            <a:extLst>
              <a:ext uri="{FF2B5EF4-FFF2-40B4-BE49-F238E27FC236}">
                <a16:creationId xmlns:a16="http://schemas.microsoft.com/office/drawing/2014/main" id="{C896B6AC-1B65-5040-8665-7F58BF17AA76}"/>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4239" r="18849" b="-2"/>
          <a:stretch/>
        </p:blipFill>
        <p:spPr bwMode="auto">
          <a:xfrm>
            <a:off x="6197600" y="1600203"/>
            <a:ext cx="5384800" cy="4525963"/>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3AA6F9CA-73F8-BC4E-ACD1-75839788A2AA}"/>
              </a:ext>
            </a:extLst>
          </p:cNvPr>
          <p:cNvSpPr>
            <a:spLocks noGrp="1"/>
          </p:cNvSpPr>
          <p:nvPr>
            <p:ph type="ftr" sz="quarter" idx="11"/>
          </p:nvPr>
        </p:nvSpPr>
        <p:spPr>
          <a:xfrm>
            <a:off x="878887" y="6356353"/>
            <a:ext cx="3797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63B5E9F0-2E16-144F-8294-D9BE41C2E6E2}"/>
              </a:ext>
            </a:extLst>
          </p:cNvPr>
          <p:cNvSpPr>
            <a:spLocks noGrp="1"/>
          </p:cNvSpPr>
          <p:nvPr>
            <p:ph type="sldNum" sz="quarter" idx="12"/>
          </p:nvPr>
        </p:nvSpPr>
        <p:spPr>
          <a:xfrm>
            <a:off x="11391039" y="6356353"/>
            <a:ext cx="749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Content Placeholder 5">
            <a:extLst>
              <a:ext uri="{FF2B5EF4-FFF2-40B4-BE49-F238E27FC236}">
                <a16:creationId xmlns:a16="http://schemas.microsoft.com/office/drawing/2014/main" id="{7FB0B05E-80CD-9A49-865C-6E18809ABACF}"/>
              </a:ext>
            </a:extLst>
          </p:cNvPr>
          <p:cNvSpPr>
            <a:spLocks noGrp="1"/>
          </p:cNvSpPr>
          <p:nvPr>
            <p:ph sz="quarter" idx="13"/>
          </p:nvPr>
        </p:nvSpPr>
        <p:spPr>
          <a:xfrm>
            <a:off x="487680" y="1600200"/>
            <a:ext cx="5388864" cy="4526280"/>
          </a:xfrm>
        </p:spPr>
        <p:txBody>
          <a:bodyPr>
            <a:normAutofit/>
          </a:bodyPr>
          <a:lstStyle/>
          <a:p>
            <a:r>
              <a:rPr lang="en-US" dirty="0"/>
              <a:t>Served as nurses, soldiers, prostitutes, and spies. </a:t>
            </a:r>
            <a:r>
              <a:rPr lang="en-US" dirty="0" err="1"/>
              <a:t>Solderadas</a:t>
            </a:r>
            <a:endParaRPr lang="en-US" dirty="0"/>
          </a:p>
          <a:p>
            <a:r>
              <a:rPr lang="en-US" dirty="0"/>
              <a:t>Helped American and Mexican soldiers.</a:t>
            </a:r>
          </a:p>
          <a:p>
            <a:r>
              <a:rPr lang="en-US" dirty="0"/>
              <a:t>When one Mexican nurse was shot by crossfire trying to tend the wounded, her story was widely read in American news and became an example of the horror of war.</a:t>
            </a:r>
          </a:p>
        </p:txBody>
      </p:sp>
    </p:spTree>
    <p:extLst>
      <p:ext uri="{BB962C8B-B14F-4D97-AF65-F5344CB8AC3E}">
        <p14:creationId xmlns:p14="http://schemas.microsoft.com/office/powerpoint/2010/main" val="1736156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a:t>
            </a:r>
          </a:p>
        </p:txBody>
      </p:sp>
      <p:sp>
        <p:nvSpPr>
          <p:cNvPr id="3" name="Content Placeholder 2"/>
          <p:cNvSpPr>
            <a:spLocks noGrp="1"/>
          </p:cNvSpPr>
          <p:nvPr>
            <p:ph sz="quarter" idx="13"/>
          </p:nvPr>
        </p:nvSpPr>
        <p:spPr/>
        <p:txBody>
          <a:bodyPr/>
          <a:lstStyle/>
          <a:p>
            <a:r>
              <a:rPr lang="en-US" dirty="0"/>
              <a:t>Americans raped and pillaged in Mexican cities as they marched through. </a:t>
            </a:r>
          </a:p>
          <a:p>
            <a:r>
              <a:rPr lang="en-US" dirty="0"/>
              <a:t>1848, U.S. wins war with Mexico and gains new western states.</a:t>
            </a:r>
          </a:p>
          <a:p>
            <a:r>
              <a:rPr lang="en-US" dirty="0"/>
              <a:t>Treaty of Guadalupe-Hidalgo.</a:t>
            </a:r>
          </a:p>
          <a:p>
            <a:r>
              <a:rPr lang="en-US" dirty="0"/>
              <a:t>Mexican historians use this treaty as a “bitter lesson” of U.S. aggression.</a:t>
            </a: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6" name="Slide Number Placeholder 5">
            <a:extLst>
              <a:ext uri="{FF2B5EF4-FFF2-40B4-BE49-F238E27FC236}">
                <a16:creationId xmlns:a16="http://schemas.microsoft.com/office/drawing/2014/main" id="{431AE128-7DB6-4428-89AC-B59346937CA9}"/>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TextBox 6">
            <a:extLst>
              <a:ext uri="{FF2B5EF4-FFF2-40B4-BE49-F238E27FC236}">
                <a16:creationId xmlns:a16="http://schemas.microsoft.com/office/drawing/2014/main" id="{7BF8DB40-319A-4671-AC85-88CAD47382F7}"/>
              </a:ext>
            </a:extLst>
          </p:cNvPr>
          <p:cNvSpPr txBox="1"/>
          <p:nvPr/>
        </p:nvSpPr>
        <p:spPr>
          <a:xfrm>
            <a:off x="609600" y="5455578"/>
            <a:ext cx="517475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Book Antiqua"/>
                <a:ea typeface="+mn-ea"/>
                <a:cs typeface="+mn-cs"/>
              </a:rPr>
              <a:t>History.com editors. “Treaty of Guadalupe Hidalgo.” HISTORY. Last updated Sept. 28, 2020. https://www.history.com/topics/mexican-american-war/treaty-of-guadalupe-hidalgo</a:t>
            </a:r>
          </a:p>
        </p:txBody>
      </p:sp>
      <p:pic>
        <p:nvPicPr>
          <p:cNvPr id="10" name="Picture 9">
            <a:extLst>
              <a:ext uri="{FF2B5EF4-FFF2-40B4-BE49-F238E27FC236}">
                <a16:creationId xmlns:a16="http://schemas.microsoft.com/office/drawing/2014/main" id="{F7D27F27-E6B6-4C83-9431-2A5C29F9883B}"/>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20141" r="20450"/>
          <a:stretch/>
        </p:blipFill>
        <p:spPr>
          <a:xfrm>
            <a:off x="6096000" y="1476652"/>
            <a:ext cx="5532497" cy="4102474"/>
          </a:xfrm>
          <a:prstGeom prst="rect">
            <a:avLst/>
          </a:prstGeom>
        </p:spPr>
      </p:pic>
      <p:sp>
        <p:nvSpPr>
          <p:cNvPr id="14" name="TextBox 13">
            <a:extLst>
              <a:ext uri="{FF2B5EF4-FFF2-40B4-BE49-F238E27FC236}">
                <a16:creationId xmlns:a16="http://schemas.microsoft.com/office/drawing/2014/main" id="{4D13D670-C0CD-420A-9596-5BD21B6ACFA1}"/>
              </a:ext>
            </a:extLst>
          </p:cNvPr>
          <p:cNvSpPr txBox="1"/>
          <p:nvPr/>
        </p:nvSpPr>
        <p:spPr>
          <a:xfrm>
            <a:off x="5667977" y="5754045"/>
            <a:ext cx="6097712"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Book Antiqua"/>
                <a:ea typeface="+mn-ea"/>
                <a:cs typeface="+mn-cs"/>
              </a:rPr>
              <a:t>Map of the United States Including Western Territories; 12/1848; (HR29A-B1); General Records, 1791 - 2010; Records of the U.S. House of Representatives, Record Group 233; National Archives Building, Washington, DC. [Online Version, https://www.docsteach.org/documents/document/western-territories-map, July 7, 2021]</a:t>
            </a:r>
          </a:p>
        </p:txBody>
      </p:sp>
    </p:spTree>
    <p:extLst>
      <p:ext uri="{BB962C8B-B14F-4D97-AF65-F5344CB8AC3E}">
        <p14:creationId xmlns:p14="http://schemas.microsoft.com/office/powerpoint/2010/main" val="82664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 US expansion in Mexico justified?</a:t>
            </a:r>
          </a:p>
        </p:txBody>
      </p:sp>
      <p:sp>
        <p:nvSpPr>
          <p:cNvPr id="3" name="Text Placeholder 2"/>
          <p:cNvSpPr>
            <a:spLocks noGrp="1"/>
          </p:cNvSpPr>
          <p:nvPr>
            <p:ph type="body" sz="half" idx="2"/>
          </p:nvPr>
        </p:nvSpPr>
        <p:spPr/>
        <p:txBody>
          <a:bodyPr/>
          <a:lstStyle/>
          <a:p>
            <a:r>
              <a:rPr lang="en-US" dirty="0"/>
              <a:t>Complete the inquiry using primary and secondary sources.</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6" name="Slide Number Placeholder 5">
            <a:extLst>
              <a:ext uri="{FF2B5EF4-FFF2-40B4-BE49-F238E27FC236}">
                <a16:creationId xmlns:a16="http://schemas.microsoft.com/office/drawing/2014/main" id="{C653D3D4-C878-4EC1-A4DE-141A1587817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TextBox 8">
            <a:extLst>
              <a:ext uri="{FF2B5EF4-FFF2-40B4-BE49-F238E27FC236}">
                <a16:creationId xmlns:a16="http://schemas.microsoft.com/office/drawing/2014/main" id="{2296616E-8BBD-4560-89EA-154D247E1B19}"/>
              </a:ext>
            </a:extLst>
          </p:cNvPr>
          <p:cNvSpPr txBox="1"/>
          <p:nvPr/>
        </p:nvSpPr>
        <p:spPr>
          <a:xfrm>
            <a:off x="10180637" y="1301072"/>
            <a:ext cx="1878157" cy="19543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Book Antiqua"/>
                <a:ea typeface="+mn-ea"/>
                <a:cs typeface="+mn-cs"/>
              </a:rPr>
              <a:t>Oliver, Pamela. “What the Treaty of Guadalupe Hidalgo Actually Says.” </a:t>
            </a:r>
            <a:r>
              <a:rPr kumimoji="0" lang="en-US" sz="1100" b="0" i="0" u="none" strike="noStrike" kern="1200" cap="none" spc="0" normalizeH="0" baseline="0" noProof="0" dirty="0" err="1">
                <a:ln>
                  <a:noFill/>
                </a:ln>
                <a:solidFill>
                  <a:prstClr val="black"/>
                </a:solidFill>
                <a:effectLst/>
                <a:uLnTx/>
                <a:uFillTx/>
                <a:latin typeface="Book Antiqua"/>
                <a:ea typeface="+mn-ea"/>
                <a:cs typeface="+mn-cs"/>
              </a:rPr>
              <a:t>UWisconsin@Madison</a:t>
            </a:r>
            <a:r>
              <a:rPr kumimoji="0" lang="en-US" sz="1100" b="0" i="0" u="none" strike="noStrike" kern="1200" cap="none" spc="0" normalizeH="0" baseline="0" noProof="0" dirty="0">
                <a:ln>
                  <a:noFill/>
                </a:ln>
                <a:solidFill>
                  <a:prstClr val="black"/>
                </a:solidFill>
                <a:effectLst/>
                <a:uLnTx/>
                <a:uFillTx/>
                <a:latin typeface="Book Antiqua"/>
                <a:ea typeface="+mn-ea"/>
                <a:cs typeface="+mn-cs"/>
              </a:rPr>
              <a:t>, Race, Politics, Justice. July 12, 2017. https://www.ssc.wisc.edu/soc/racepoliticsjustice/2017/07/12/what-the-treaty-of-guadalupe-actually-says/</a:t>
            </a:r>
          </a:p>
        </p:txBody>
      </p:sp>
      <p:pic>
        <p:nvPicPr>
          <p:cNvPr id="11" name="Picture 2" descr="Women in the U.S.-Mexican War - Palo Alto Battlefield National Historical  Park (U.S. National Park Service)">
            <a:extLst>
              <a:ext uri="{FF2B5EF4-FFF2-40B4-BE49-F238E27FC236}">
                <a16:creationId xmlns:a16="http://schemas.microsoft.com/office/drawing/2014/main" id="{BA234C51-E984-A448-BF39-6306146E1FE7}"/>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t="6342" b="6342"/>
          <a:stretch/>
        </p:blipFill>
        <p:spPr bwMode="auto">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91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Mexican American War</a:t>
            </a:r>
          </a:p>
        </p:txBody>
      </p:sp>
      <p:sp>
        <p:nvSpPr>
          <p:cNvPr id="3" name="Subtitle 2"/>
          <p:cNvSpPr>
            <a:spLocks noGrp="1"/>
          </p:cNvSpPr>
          <p:nvPr>
            <p:ph type="subTitle" idx="1"/>
          </p:nvPr>
        </p:nvSpPr>
        <p:spPr/>
        <p:txBody>
          <a:bodyPr/>
          <a:lstStyle/>
          <a:p>
            <a:r>
              <a:rPr lang="en-US" dirty="0"/>
              <a:t>The Remedial Herstory Project</a:t>
            </a:r>
          </a:p>
        </p:txBody>
      </p:sp>
      <p:sp>
        <p:nvSpPr>
          <p:cNvPr id="4" name="Footer Placeholder 3">
            <a:extLst>
              <a:ext uri="{FF2B5EF4-FFF2-40B4-BE49-F238E27FC236}">
                <a16:creationId xmlns:a16="http://schemas.microsoft.com/office/drawing/2014/main" id="{56A8860A-C054-4A98-9A30-B3C54E5DB838}"/>
              </a:ext>
            </a:extLst>
          </p:cNvPr>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itchFamily="34" charset="0"/>
              <a:ea typeface="+mn-ea"/>
              <a:cs typeface="+mn-cs"/>
            </a:endParaRPr>
          </a:p>
        </p:txBody>
      </p:sp>
      <p:sp>
        <p:nvSpPr>
          <p:cNvPr id="5" name="Slide Number Placeholder 4">
            <a:extLst>
              <a:ext uri="{FF2B5EF4-FFF2-40B4-BE49-F238E27FC236}">
                <a16:creationId xmlns:a16="http://schemas.microsoft.com/office/drawing/2014/main" id="{034AB6D4-67A4-4626-9CDA-2A6475D78E73}"/>
              </a:ext>
            </a:extLst>
          </p:cNvPr>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357574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8D27A-77C2-4EE7-874F-49DA4F67AFD7}"/>
              </a:ext>
            </a:extLst>
          </p:cNvPr>
          <p:cNvSpPr>
            <a:spLocks noGrp="1"/>
          </p:cNvSpPr>
          <p:nvPr>
            <p:ph type="title"/>
          </p:nvPr>
        </p:nvSpPr>
        <p:spPr>
          <a:xfrm>
            <a:off x="2239436" y="228600"/>
            <a:ext cx="7615765" cy="895350"/>
          </a:xfrm>
        </p:spPr>
        <p:txBody>
          <a:bodyPr vert="horz" lIns="91440" tIns="45720" rIns="91440" bIns="45720" rtlCol="0" anchor="b">
            <a:normAutofit/>
          </a:bodyPr>
          <a:lstStyle/>
          <a:p>
            <a:r>
              <a:rPr lang="en-US" b="0" kern="1200" dirty="0">
                <a:effectLst>
                  <a:outerShdw blurRad="63500" dist="38100" dir="5400000" algn="t" rotWithShape="0">
                    <a:prstClr val="black">
                      <a:alpha val="25000"/>
                    </a:prstClr>
                  </a:outerShdw>
                </a:effectLst>
                <a:latin typeface="+mn-lt"/>
                <a:ea typeface="+mj-ea"/>
                <a:cs typeface="+mj-cs"/>
              </a:rPr>
              <a:t>Manifest Destiny Image Analysis</a:t>
            </a:r>
          </a:p>
        </p:txBody>
      </p:sp>
      <p:pic>
        <p:nvPicPr>
          <p:cNvPr id="7" name="Content Placeholder 6" descr="A picture containing calendar&#10;&#10;Description automatically generated">
            <a:extLst>
              <a:ext uri="{FF2B5EF4-FFF2-40B4-BE49-F238E27FC236}">
                <a16:creationId xmlns:a16="http://schemas.microsoft.com/office/drawing/2014/main" id="{D7AD3196-8B50-41A0-847D-0491D21BCCC8}"/>
              </a:ext>
            </a:extLst>
          </p:cNvPr>
          <p:cNvPicPr>
            <a:picLocks noGrp="1" noChangeAspect="1"/>
          </p:cNvPicPr>
          <p:nvPr>
            <p:ph type="pic" idx="1"/>
          </p:nvPr>
        </p:nvPicPr>
        <p:blipFill rotWithShape="1">
          <a:blip r:embed="rId3" cstate="email">
            <a:extLst>
              <a:ext uri="{28A0092B-C50C-407E-A947-70E740481C1C}">
                <a14:useLocalDpi xmlns:a14="http://schemas.microsoft.com/office/drawing/2010/main" val="0"/>
              </a:ext>
            </a:extLst>
          </a:blip>
          <a:srcRect l="1568" t="4805" r="1883" b="22298"/>
          <a:stretch/>
        </p:blipFill>
        <p:spPr>
          <a:xfrm>
            <a:off x="2010836" y="1143000"/>
            <a:ext cx="8072965" cy="4541044"/>
          </a:xfrm>
          <a:noFill/>
        </p:spPr>
      </p:pic>
      <p:sp>
        <p:nvSpPr>
          <p:cNvPr id="9" name="TextBox 8">
            <a:extLst>
              <a:ext uri="{FF2B5EF4-FFF2-40B4-BE49-F238E27FC236}">
                <a16:creationId xmlns:a16="http://schemas.microsoft.com/office/drawing/2014/main" id="{11186EBD-1FFA-4664-A47B-0C85420B01AF}"/>
              </a:ext>
            </a:extLst>
          </p:cNvPr>
          <p:cNvSpPr txBox="1"/>
          <p:nvPr/>
        </p:nvSpPr>
        <p:spPr>
          <a:xfrm>
            <a:off x="2239436" y="5810250"/>
            <a:ext cx="7615765"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US" sz="1400" b="0" i="0" u="none" strike="noStrike" kern="1200" cap="none" spc="0" normalizeH="0" baseline="0" noProof="0">
                <a:ln>
                  <a:noFill/>
                </a:ln>
                <a:solidFill>
                  <a:prstClr val="black">
                    <a:lumMod val="50000"/>
                    <a:lumOff val="50000"/>
                  </a:prstClr>
                </a:solidFill>
                <a:effectLst/>
                <a:uLnTx/>
                <a:uFillTx/>
                <a:latin typeface="Book Antiqua"/>
                <a:ea typeface="+mn-ea"/>
                <a:cs typeface="+mn-cs"/>
              </a:rPr>
              <a:t>John Gast, “American Progress,” painting, 1872,  Library of Congress Prints and Photographs Division, LC-DIG-ppmsca-09855 https://loc.gov/pictures/resource/ppmsca.09855/</a:t>
            </a:r>
          </a:p>
        </p:txBody>
      </p:sp>
      <p:sp>
        <p:nvSpPr>
          <p:cNvPr id="4" name="Footer Placeholder 3">
            <a:extLst>
              <a:ext uri="{FF2B5EF4-FFF2-40B4-BE49-F238E27FC236}">
                <a16:creationId xmlns:a16="http://schemas.microsoft.com/office/drawing/2014/main" id="{489B2237-85F6-4903-8852-D95894137D03}"/>
              </a:ext>
            </a:extLst>
          </p:cNvPr>
          <p:cNvSpPr>
            <a:spLocks noGrp="1"/>
          </p:cNvSpPr>
          <p:nvPr>
            <p:ph type="ftr" sz="quarter" idx="11"/>
          </p:nvPr>
        </p:nvSpPr>
        <p:spPr>
          <a:xfrm>
            <a:off x="878887" y="6356353"/>
            <a:ext cx="3797300" cy="365125"/>
          </a:xfrm>
        </p:spPr>
        <p:txBody>
          <a:bodyPr vert="horz" lIns="4572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A0DE36AB-9AB5-4493-9869-B1000E9FAF63}"/>
              </a:ext>
            </a:extLst>
          </p:cNvPr>
          <p:cNvSpPr>
            <a:spLocks noGrp="1"/>
          </p:cNvSpPr>
          <p:nvPr>
            <p:ph type="sldNum" sz="quarter" idx="12"/>
          </p:nvPr>
        </p:nvSpPr>
        <p:spPr>
          <a:xfrm>
            <a:off x="11391039" y="6356353"/>
            <a:ext cx="749300" cy="365125"/>
          </a:xfrm>
        </p:spPr>
        <p:txBody>
          <a:bodyPr vert="horz" lIns="27432" tIns="45720" rIns="4572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51092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0"/>
            <a:ext cx="10972800" cy="1391001"/>
          </a:xfrm>
        </p:spPr>
        <p:txBody>
          <a:bodyPr/>
          <a:lstStyle/>
          <a:p>
            <a:r>
              <a:rPr lang="en-US" dirty="0">
                <a:latin typeface="+mn-lt"/>
              </a:rPr>
              <a:t>Mexican “Cession”</a:t>
            </a:r>
          </a:p>
        </p:txBody>
      </p:sp>
      <p:sp>
        <p:nvSpPr>
          <p:cNvPr id="2" name="Content Placeholder 1"/>
          <p:cNvSpPr>
            <a:spLocks noGrp="1"/>
          </p:cNvSpPr>
          <p:nvPr>
            <p:ph sz="quarter" idx="13"/>
          </p:nvPr>
        </p:nvSpPr>
        <p:spPr/>
        <p:txBody>
          <a:bodyPr>
            <a:normAutofit/>
          </a:bodyPr>
          <a:lstStyle/>
          <a:p>
            <a:r>
              <a:rPr lang="en-US" dirty="0">
                <a:latin typeface="+mn-lt"/>
              </a:rPr>
              <a:t>Mexican-American war is the most under-represented war in U.S. History.</a:t>
            </a:r>
          </a:p>
          <a:p>
            <a:r>
              <a:rPr lang="en-US" dirty="0"/>
              <a:t>The war has been misrepresented, suggesting that Mexico gave the U.S. territory. </a:t>
            </a:r>
          </a:p>
          <a:p>
            <a:r>
              <a:rPr lang="en-US" dirty="0"/>
              <a:t>Brutal war involving the bombardment, rape, and pillaging of Mexican cities.</a:t>
            </a:r>
            <a:endParaRPr lang="en-US" dirty="0">
              <a:latin typeface="+mn-lt"/>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6" name="Slide Number Placeholder 5">
            <a:extLst>
              <a:ext uri="{FF2B5EF4-FFF2-40B4-BE49-F238E27FC236}">
                <a16:creationId xmlns:a16="http://schemas.microsoft.com/office/drawing/2014/main" id="{F186133F-0DA3-42DA-B671-196B1A752006}"/>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TextBox 6">
            <a:extLst>
              <a:ext uri="{FF2B5EF4-FFF2-40B4-BE49-F238E27FC236}">
                <a16:creationId xmlns:a16="http://schemas.microsoft.com/office/drawing/2014/main" id="{3E1789BF-0AC1-44F3-884A-865A1D21787F}"/>
              </a:ext>
            </a:extLst>
          </p:cNvPr>
          <p:cNvSpPr txBox="1"/>
          <p:nvPr/>
        </p:nvSpPr>
        <p:spPr>
          <a:xfrm>
            <a:off x="217746" y="5794170"/>
            <a:ext cx="609771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Book Antiqua"/>
                <a:ea typeface="+mn-ea"/>
                <a:cs typeface="+mn-cs"/>
              </a:rPr>
              <a:t>History.com editors. “Mexican American War.” HISTORY. Last updated June 6, 2019. https://www.history.com/topics/mexican-american-war/mexican-american-war</a:t>
            </a:r>
          </a:p>
        </p:txBody>
      </p:sp>
      <p:sp>
        <p:nvSpPr>
          <p:cNvPr id="9" name="TextBox 8">
            <a:extLst>
              <a:ext uri="{FF2B5EF4-FFF2-40B4-BE49-F238E27FC236}">
                <a16:creationId xmlns:a16="http://schemas.microsoft.com/office/drawing/2014/main" id="{21B8A0A6-BB4E-490F-84E0-D9484E700480}"/>
              </a:ext>
            </a:extLst>
          </p:cNvPr>
          <p:cNvSpPr txBox="1"/>
          <p:nvPr/>
        </p:nvSpPr>
        <p:spPr>
          <a:xfrm>
            <a:off x="5667977" y="5664815"/>
            <a:ext cx="6097712"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54595D"/>
                </a:solidFill>
                <a:effectLst/>
                <a:uLnTx/>
                <a:uFillTx/>
                <a:latin typeface="Book Antiqua"/>
                <a:ea typeface="+mn-ea"/>
                <a:cs typeface="+mn-cs"/>
              </a:rPr>
              <a:t>Henry R. Robinson (d. 1850) - Library of Congress, Prints &amp; Photographs Division, LC-DIG-pga-02525. https://en.wikipedia.org/wiki/Mexican%E2%80%93American_War#/media/File:Battle-of-Buena-Vista-Robinson.jpeg </a:t>
            </a:r>
            <a:endParaRPr kumimoji="0" lang="en-US" sz="1100" b="0" i="0" u="none" strike="noStrike" kern="1200" cap="none" spc="0" normalizeH="0" baseline="0" noProof="0" dirty="0">
              <a:ln>
                <a:noFill/>
              </a:ln>
              <a:solidFill>
                <a:prstClr val="black"/>
              </a:solidFill>
              <a:effectLst/>
              <a:uLnTx/>
              <a:uFillTx/>
              <a:latin typeface="Book Antiqua"/>
              <a:ea typeface="+mn-ea"/>
              <a:cs typeface="+mn-cs"/>
            </a:endParaRPr>
          </a:p>
        </p:txBody>
      </p:sp>
      <p:pic>
        <p:nvPicPr>
          <p:cNvPr id="11" name="Picture 10" descr="A picture containing text&#10;&#10;Description automatically generated">
            <a:extLst>
              <a:ext uri="{FF2B5EF4-FFF2-40B4-BE49-F238E27FC236}">
                <a16:creationId xmlns:a16="http://schemas.microsoft.com/office/drawing/2014/main" id="{DF14FE04-6E46-47E7-A325-CE43937E931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07567" y="1681322"/>
            <a:ext cx="5818531" cy="3767079"/>
          </a:xfrm>
          <a:prstGeom prst="rect">
            <a:avLst/>
          </a:prstGeom>
        </p:spPr>
      </p:pic>
      <p:sp>
        <p:nvSpPr>
          <p:cNvPr id="13" name="TextBox 12">
            <a:extLst>
              <a:ext uri="{FF2B5EF4-FFF2-40B4-BE49-F238E27FC236}">
                <a16:creationId xmlns:a16="http://schemas.microsoft.com/office/drawing/2014/main" id="{45EA282A-0E1A-4070-A1C7-18B678B8AEEF}"/>
              </a:ext>
            </a:extLst>
          </p:cNvPr>
          <p:cNvSpPr txBox="1"/>
          <p:nvPr/>
        </p:nvSpPr>
        <p:spPr>
          <a:xfrm>
            <a:off x="217746" y="5190884"/>
            <a:ext cx="6097712"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srgbClr val="000000"/>
                </a:solidFill>
                <a:effectLst/>
                <a:uLnTx/>
                <a:uFillTx/>
                <a:latin typeface="Book Antiqua"/>
                <a:ea typeface="+mn-ea"/>
                <a:cs typeface="+mn-cs"/>
              </a:rPr>
              <a:t>Krauze</a:t>
            </a:r>
            <a:r>
              <a:rPr kumimoji="0" lang="en-US" sz="1200" b="0" i="0" u="none" strike="noStrike" kern="1200" cap="none" spc="0" normalizeH="0" baseline="0" noProof="0" dirty="0">
                <a:ln>
                  <a:noFill/>
                </a:ln>
                <a:solidFill>
                  <a:srgbClr val="000000"/>
                </a:solidFill>
                <a:effectLst/>
                <a:uLnTx/>
                <a:uFillTx/>
                <a:latin typeface="Book Antiqua"/>
                <a:ea typeface="+mn-ea"/>
                <a:cs typeface="+mn-cs"/>
              </a:rPr>
              <a:t>, Enrique. "Border Battle: The Ugly Legacy of the Mexican-American War." </a:t>
            </a:r>
            <a:r>
              <a:rPr kumimoji="0" lang="en-US" sz="1200" b="0" i="1" u="none" strike="noStrike" kern="1200" cap="none" spc="0" normalizeH="0" baseline="0" noProof="0" dirty="0">
                <a:ln>
                  <a:noFill/>
                </a:ln>
                <a:solidFill>
                  <a:srgbClr val="000000"/>
                </a:solidFill>
                <a:effectLst/>
                <a:uLnTx/>
                <a:uFillTx/>
                <a:latin typeface="Book Antiqua"/>
                <a:ea typeface="+mn-ea"/>
                <a:cs typeface="+mn-cs"/>
              </a:rPr>
              <a:t>Foreign Affairs</a:t>
            </a:r>
            <a:r>
              <a:rPr kumimoji="0" lang="en-US" sz="1200" b="0" i="0" u="none" strike="noStrike" kern="1200" cap="none" spc="0" normalizeH="0" baseline="0" noProof="0" dirty="0">
                <a:ln>
                  <a:noFill/>
                </a:ln>
                <a:solidFill>
                  <a:srgbClr val="000000"/>
                </a:solidFill>
                <a:effectLst/>
                <a:uLnTx/>
                <a:uFillTx/>
                <a:latin typeface="Book Antiqua"/>
                <a:ea typeface="+mn-ea"/>
                <a:cs typeface="+mn-cs"/>
              </a:rPr>
              <a:t> 92, no. 6 (2013): 155-61. Accessed July 7, 2021. http://www.jstor.org/stable/23527022.</a:t>
            </a:r>
            <a:endParaRPr kumimoji="0" lang="en-US" sz="1200" b="0" i="0" u="none" strike="noStrike" kern="1200" cap="none" spc="0" normalizeH="0" baseline="0" noProof="0" dirty="0">
              <a:ln>
                <a:noFill/>
              </a:ln>
              <a:solidFill>
                <a:prstClr val="black"/>
              </a:solidFill>
              <a:effectLst/>
              <a:uLnTx/>
              <a:uFillTx/>
              <a:latin typeface="Book Antiqua"/>
              <a:ea typeface="+mn-ea"/>
              <a:cs typeface="+mn-cs"/>
            </a:endParaRPr>
          </a:p>
        </p:txBody>
      </p:sp>
    </p:spTree>
    <p:extLst>
      <p:ext uri="{BB962C8B-B14F-4D97-AF65-F5344CB8AC3E}">
        <p14:creationId xmlns:p14="http://schemas.microsoft.com/office/powerpoint/2010/main" val="129457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anchor="b">
            <a:normAutofit/>
          </a:bodyPr>
          <a:lstStyle/>
          <a:p>
            <a:r>
              <a:rPr lang="en-US" dirty="0"/>
              <a:t>Slave v. Free</a:t>
            </a:r>
          </a:p>
        </p:txBody>
      </p:sp>
      <p:pic>
        <p:nvPicPr>
          <p:cNvPr id="8" name="Picture 7" descr="Map&#10;&#10;Description automatically generated">
            <a:extLst>
              <a:ext uri="{FF2B5EF4-FFF2-40B4-BE49-F238E27FC236}">
                <a16:creationId xmlns:a16="http://schemas.microsoft.com/office/drawing/2014/main" id="{17E3DDF6-398F-4DEB-808F-FF9C6ACFC49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11440" y="1600200"/>
            <a:ext cx="5836065" cy="3528783"/>
          </a:xfrm>
          <a:prstGeom prst="rect">
            <a:avLst/>
          </a:prstGeom>
          <a:noFill/>
        </p:spPr>
      </p:pic>
      <p:sp>
        <p:nvSpPr>
          <p:cNvPr id="4" name="Footer Placeholder 3"/>
          <p:cNvSpPr>
            <a:spLocks noGrp="1"/>
          </p:cNvSpPr>
          <p:nvPr>
            <p:ph type="ftr" sz="quarter" idx="11"/>
          </p:nvPr>
        </p:nvSpPr>
        <p:spPr>
          <a:xfrm>
            <a:off x="878887" y="6356353"/>
            <a:ext cx="3797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6" name="Slide Number Placeholder 5">
            <a:extLst>
              <a:ext uri="{FF2B5EF4-FFF2-40B4-BE49-F238E27FC236}">
                <a16:creationId xmlns:a16="http://schemas.microsoft.com/office/drawing/2014/main" id="{7B939E32-AA72-4FE5-AB71-FEAD568451EF}"/>
              </a:ext>
            </a:extLst>
          </p:cNvPr>
          <p:cNvSpPr>
            <a:spLocks noGrp="1"/>
          </p:cNvSpPr>
          <p:nvPr>
            <p:ph type="sldNum" sz="quarter" idx="12"/>
          </p:nvPr>
        </p:nvSpPr>
        <p:spPr>
          <a:xfrm>
            <a:off x="11391039" y="6356353"/>
            <a:ext cx="749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5</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3" name="Content Placeholder 2"/>
          <p:cNvSpPr>
            <a:spLocks noGrp="1"/>
          </p:cNvSpPr>
          <p:nvPr>
            <p:ph sz="quarter" idx="13"/>
          </p:nvPr>
        </p:nvSpPr>
        <p:spPr>
          <a:xfrm>
            <a:off x="487680" y="1600200"/>
            <a:ext cx="5388864" cy="4526280"/>
          </a:xfrm>
        </p:spPr>
        <p:txBody>
          <a:bodyPr>
            <a:normAutofit/>
          </a:bodyPr>
          <a:lstStyle/>
          <a:p>
            <a:r>
              <a:rPr lang="en-US" dirty="0"/>
              <a:t>Annexing Texas was something heavily discussed during the presidencies between Jackson and Polk.</a:t>
            </a:r>
          </a:p>
          <a:p>
            <a:r>
              <a:rPr lang="en-US" dirty="0"/>
              <a:t>Concern over the imbalance  between slave and free states led to no action.</a:t>
            </a:r>
          </a:p>
        </p:txBody>
      </p:sp>
      <p:sp>
        <p:nvSpPr>
          <p:cNvPr id="10" name="TextBox 9">
            <a:extLst>
              <a:ext uri="{FF2B5EF4-FFF2-40B4-BE49-F238E27FC236}">
                <a16:creationId xmlns:a16="http://schemas.microsoft.com/office/drawing/2014/main" id="{220F55B5-E9C4-405A-9DF6-D9EFF360157D}"/>
              </a:ext>
            </a:extLst>
          </p:cNvPr>
          <p:cNvSpPr txBox="1"/>
          <p:nvPr/>
        </p:nvSpPr>
        <p:spPr>
          <a:xfrm>
            <a:off x="5811440" y="5257800"/>
            <a:ext cx="6097712"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Book Antiqua"/>
                <a:ea typeface="+mn-ea"/>
                <a:cs typeface="+mn-cs"/>
              </a:rPr>
              <a:t>By United_States_1837-01-1837-03.png: Made by </a:t>
            </a:r>
            <a:r>
              <a:rPr kumimoji="0" lang="en-US" sz="1200" b="0" i="0" u="none" strike="noStrike" kern="1200" cap="none" spc="0" normalizeH="0" baseline="0" noProof="0" dirty="0" err="1">
                <a:ln>
                  <a:noFill/>
                </a:ln>
                <a:solidFill>
                  <a:prstClr val="black"/>
                </a:solidFill>
                <a:effectLst/>
                <a:uLnTx/>
                <a:uFillTx/>
                <a:latin typeface="Book Antiqua"/>
                <a:ea typeface="+mn-ea"/>
                <a:cs typeface="+mn-cs"/>
              </a:rPr>
              <a:t>User:Golbez.derivative</a:t>
            </a:r>
            <a:r>
              <a:rPr kumimoji="0" lang="en-US" sz="1200" b="0" i="0" u="none" strike="noStrike" kern="1200" cap="none" spc="0" normalizeH="0" baseline="0" noProof="0" dirty="0">
                <a:ln>
                  <a:noFill/>
                </a:ln>
                <a:solidFill>
                  <a:prstClr val="black"/>
                </a:solidFill>
                <a:effectLst/>
                <a:uLnTx/>
                <a:uFillTx/>
                <a:latin typeface="Book Antiqua"/>
                <a:ea typeface="+mn-ea"/>
                <a:cs typeface="+mn-cs"/>
              </a:rPr>
              <a:t> work: </a:t>
            </a:r>
            <a:r>
              <a:rPr kumimoji="0" lang="en-US" sz="1200" b="0" i="0" u="none" strike="noStrike" kern="1200" cap="none" spc="0" normalizeH="0" baseline="0" noProof="0" dirty="0" err="1">
                <a:ln>
                  <a:noFill/>
                </a:ln>
                <a:solidFill>
                  <a:prstClr val="black"/>
                </a:solidFill>
                <a:effectLst/>
                <a:uLnTx/>
                <a:uFillTx/>
                <a:latin typeface="Book Antiqua"/>
                <a:ea typeface="+mn-ea"/>
                <a:cs typeface="+mn-cs"/>
              </a:rPr>
              <a:t>Kenmayer</a:t>
            </a:r>
            <a:r>
              <a:rPr kumimoji="0" lang="en-US" sz="1200" b="0" i="0" u="none" strike="noStrike" kern="1200" cap="none" spc="0" normalizeH="0" baseline="0" noProof="0" dirty="0">
                <a:ln>
                  <a:noFill/>
                </a:ln>
                <a:solidFill>
                  <a:prstClr val="black"/>
                </a:solidFill>
                <a:effectLst/>
                <a:uLnTx/>
                <a:uFillTx/>
                <a:latin typeface="Book Antiqua"/>
                <a:ea typeface="+mn-ea"/>
                <a:cs typeface="+mn-cs"/>
              </a:rPr>
              <a:t> (talk) - United_States_1837-01-1837-03.png, CC BY 2.5, https://commons.wikimedia.org/w/index.php?curid=11784727</a:t>
            </a:r>
          </a:p>
        </p:txBody>
      </p:sp>
      <p:sp>
        <p:nvSpPr>
          <p:cNvPr id="11" name="TextBox 10">
            <a:extLst>
              <a:ext uri="{FF2B5EF4-FFF2-40B4-BE49-F238E27FC236}">
                <a16:creationId xmlns:a16="http://schemas.microsoft.com/office/drawing/2014/main" id="{65F5F531-A56B-452B-9176-D0FDF3065953}"/>
              </a:ext>
            </a:extLst>
          </p:cNvPr>
          <p:cNvSpPr txBox="1"/>
          <p:nvPr/>
        </p:nvSpPr>
        <p:spPr>
          <a:xfrm>
            <a:off x="217746" y="5794170"/>
            <a:ext cx="609771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Book Antiqua"/>
                <a:ea typeface="+mn-ea"/>
                <a:cs typeface="+mn-cs"/>
              </a:rPr>
              <a:t>History.com editors. “Mexican American War.” HISTORY. Last updated June 6, 2019. https://www.history.com/topics/mexican-american-war/mexican-american-war</a:t>
            </a:r>
          </a:p>
        </p:txBody>
      </p:sp>
    </p:spTree>
    <p:extLst>
      <p:ext uri="{BB962C8B-B14F-4D97-AF65-F5344CB8AC3E}">
        <p14:creationId xmlns:p14="http://schemas.microsoft.com/office/powerpoint/2010/main" val="216861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U.S. Aggression</a:t>
            </a:r>
          </a:p>
        </p:txBody>
      </p:sp>
      <p:sp>
        <p:nvSpPr>
          <p:cNvPr id="4" name="Content Placeholder 3"/>
          <p:cNvSpPr>
            <a:spLocks noGrp="1"/>
          </p:cNvSpPr>
          <p:nvPr>
            <p:ph sz="quarter" idx="13"/>
          </p:nvPr>
        </p:nvSpPr>
        <p:spPr/>
        <p:txBody>
          <a:bodyPr/>
          <a:lstStyle/>
          <a:p>
            <a:r>
              <a:rPr lang="en-US" dirty="0"/>
              <a:t>President Polk was an Expansionist.</a:t>
            </a:r>
          </a:p>
          <a:p>
            <a:r>
              <a:rPr lang="en-US" dirty="0"/>
              <a:t>Sent General Taylor and troops to the Rio Grande border, which was disputed territory to agitate in 1846.</a:t>
            </a:r>
          </a:p>
          <a:p>
            <a:r>
              <a:rPr lang="en-US" dirty="0"/>
              <a:t>Americans died in the Thornton Affair, sparking war.</a:t>
            </a:r>
          </a:p>
          <a:p>
            <a:endParaRPr lang="en-US" dirty="0"/>
          </a:p>
          <a:p>
            <a:endParaRPr lang="en-US" dirty="0"/>
          </a:p>
        </p:txBody>
      </p:sp>
      <p:sp>
        <p:nvSpPr>
          <p:cNvPr id="2" name="Footer Placeholder 1"/>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49C3E05B-36EB-4B70-B6EA-2C3F40A4AB1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TextBox 7">
            <a:extLst>
              <a:ext uri="{FF2B5EF4-FFF2-40B4-BE49-F238E27FC236}">
                <a16:creationId xmlns:a16="http://schemas.microsoft.com/office/drawing/2014/main" id="{4C4B2467-8C0E-4A04-A459-FC98C9B0A3D9}"/>
              </a:ext>
            </a:extLst>
          </p:cNvPr>
          <p:cNvSpPr txBox="1"/>
          <p:nvPr/>
        </p:nvSpPr>
        <p:spPr>
          <a:xfrm>
            <a:off x="217746" y="5794170"/>
            <a:ext cx="609771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Book Antiqua"/>
                <a:ea typeface="+mn-ea"/>
                <a:cs typeface="+mn-cs"/>
              </a:rPr>
              <a:t>History.com editors. “Mexican American War.” HISTORY. Last updated June 6, 2019. https://www.history.com/topics/mexican-american-war/mexican-american-war</a:t>
            </a:r>
          </a:p>
        </p:txBody>
      </p:sp>
      <p:pic>
        <p:nvPicPr>
          <p:cNvPr id="10" name="Picture 9" descr="A painting of a person riding a horse&#10;&#10;Description automatically generated with medium confidence">
            <a:extLst>
              <a:ext uri="{FF2B5EF4-FFF2-40B4-BE49-F238E27FC236}">
                <a16:creationId xmlns:a16="http://schemas.microsoft.com/office/drawing/2014/main" id="{60294CE6-2FD4-49B2-83EE-2BC303873A8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024558" y="1754111"/>
            <a:ext cx="5557842" cy="3886147"/>
          </a:xfrm>
          <a:prstGeom prst="rect">
            <a:avLst/>
          </a:prstGeom>
        </p:spPr>
      </p:pic>
      <p:sp>
        <p:nvSpPr>
          <p:cNvPr id="12" name="TextBox 11">
            <a:extLst>
              <a:ext uri="{FF2B5EF4-FFF2-40B4-BE49-F238E27FC236}">
                <a16:creationId xmlns:a16="http://schemas.microsoft.com/office/drawing/2014/main" id="{D287A51D-3E40-45A3-9B0F-7B171928C74E}"/>
              </a:ext>
            </a:extLst>
          </p:cNvPr>
          <p:cNvSpPr txBox="1"/>
          <p:nvPr/>
        </p:nvSpPr>
        <p:spPr>
          <a:xfrm>
            <a:off x="5876544" y="5745732"/>
            <a:ext cx="6097712"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Book Antiqua"/>
                <a:ea typeface="+mn-ea"/>
                <a:cs typeface="+mn-cs"/>
              </a:rPr>
              <a:t>General Taylor at the Battle of Resaca de la Palma. Currier &amp; Ives - REPOSITORY: Library of Congress Prints and Photographs Division Washington, D.C. 20540 USA DIGITAL ID: (color film copy slide) </a:t>
            </a:r>
            <a:r>
              <a:rPr kumimoji="0" lang="en-US" sz="1200" b="0" i="0" u="none" strike="noStrike" kern="1200" cap="none" spc="0" normalizeH="0" baseline="0" noProof="0" dirty="0" err="1">
                <a:ln>
                  <a:noFill/>
                </a:ln>
                <a:solidFill>
                  <a:prstClr val="black"/>
                </a:solidFill>
                <a:effectLst/>
                <a:uLnTx/>
                <a:uFillTx/>
                <a:latin typeface="Book Antiqua"/>
                <a:ea typeface="+mn-ea"/>
                <a:cs typeface="+mn-cs"/>
              </a:rPr>
              <a:t>cph</a:t>
            </a:r>
            <a:r>
              <a:rPr kumimoji="0" lang="en-US" sz="1200" b="0" i="0" u="none" strike="noStrike" kern="1200" cap="none" spc="0" normalizeH="0" baseline="0" noProof="0" dirty="0">
                <a:ln>
                  <a:noFill/>
                </a:ln>
                <a:solidFill>
                  <a:prstClr val="black"/>
                </a:solidFill>
                <a:effectLst/>
                <a:uLnTx/>
                <a:uFillTx/>
                <a:latin typeface="Book Antiqua"/>
                <a:ea typeface="+mn-ea"/>
                <a:cs typeface="+mn-cs"/>
              </a:rPr>
              <a:t> 3b50311 </a:t>
            </a:r>
            <a:r>
              <a:rPr kumimoji="0" lang="en-US" sz="1200" b="0" i="0" u="none" strike="noStrike" kern="1200" cap="none" spc="0" normalizeH="0" baseline="0" noProof="0" dirty="0">
                <a:ln>
                  <a:noFill/>
                </a:ln>
                <a:solidFill>
                  <a:prstClr val="black"/>
                </a:solidFill>
                <a:effectLst/>
                <a:uLnTx/>
                <a:uFillTx/>
                <a:latin typeface="Book Antiqua"/>
                <a:ea typeface="+mn-ea"/>
                <a:cs typeface="+mn-cs"/>
                <a:hlinkClick r:id="rId3">
                  <a:extLst>
                    <a:ext uri="{A12FA001-AC4F-418D-AE19-62706E023703}">
                      <ahyp:hlinkClr xmlns:ahyp="http://schemas.microsoft.com/office/drawing/2018/hyperlinkcolor" val="tx"/>
                    </a:ext>
                  </a:extLst>
                </a:hlinkClick>
              </a:rPr>
              <a:t>http://hdl.loc.gov/loc.pnp/cph.3b50311</a:t>
            </a:r>
            <a:endParaRPr kumimoji="0" lang="en-US" sz="1200" b="0" i="0" u="none" strike="noStrike" kern="1200" cap="none" spc="0" normalizeH="0" baseline="0" noProof="0" dirty="0">
              <a:ln>
                <a:noFill/>
              </a:ln>
              <a:solidFill>
                <a:prstClr val="black"/>
              </a:solidFill>
              <a:effectLst/>
              <a:uLnTx/>
              <a:uFillTx/>
              <a:latin typeface="Book Antiqua"/>
              <a:ea typeface="+mn-ea"/>
              <a:cs typeface="+mn-cs"/>
            </a:endParaRPr>
          </a:p>
        </p:txBody>
      </p:sp>
    </p:spTree>
    <p:extLst>
      <p:ext uri="{BB962C8B-B14F-4D97-AF65-F5344CB8AC3E}">
        <p14:creationId xmlns:p14="http://schemas.microsoft.com/office/powerpoint/2010/main" val="200489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3F06-FED3-A245-B703-78AFA5F0BC20}"/>
              </a:ext>
            </a:extLst>
          </p:cNvPr>
          <p:cNvSpPr>
            <a:spLocks noGrp="1"/>
          </p:cNvSpPr>
          <p:nvPr>
            <p:ph type="title"/>
          </p:nvPr>
        </p:nvSpPr>
        <p:spPr>
          <a:xfrm>
            <a:off x="609600" y="0"/>
            <a:ext cx="10972800" cy="1600200"/>
          </a:xfrm>
        </p:spPr>
        <p:txBody>
          <a:bodyPr anchor="b">
            <a:normAutofit/>
          </a:bodyPr>
          <a:lstStyle/>
          <a:p>
            <a:r>
              <a:rPr lang="en-US" dirty="0"/>
              <a:t>Patriotism</a:t>
            </a:r>
          </a:p>
        </p:txBody>
      </p:sp>
      <p:pic>
        <p:nvPicPr>
          <p:cNvPr id="4098" name="Picture 2" descr="Battle of Monterrey | Summary | Britannica">
            <a:extLst>
              <a:ext uri="{FF2B5EF4-FFF2-40B4-BE49-F238E27FC236}">
                <a16:creationId xmlns:a16="http://schemas.microsoft.com/office/drawing/2014/main" id="{6246FBE8-9FED-0042-AC97-C82D334E3C9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197600" y="2161588"/>
            <a:ext cx="5384800" cy="3403193"/>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4F8351A8-15C1-2B4F-9333-117735C0F559}"/>
              </a:ext>
            </a:extLst>
          </p:cNvPr>
          <p:cNvSpPr>
            <a:spLocks noGrp="1"/>
          </p:cNvSpPr>
          <p:nvPr>
            <p:ph type="ftr" sz="quarter" idx="11"/>
          </p:nvPr>
        </p:nvSpPr>
        <p:spPr>
          <a:xfrm>
            <a:off x="878887" y="6356353"/>
            <a:ext cx="3797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0DD217B3-2C01-7F46-96B2-241737BED9A2}"/>
              </a:ext>
            </a:extLst>
          </p:cNvPr>
          <p:cNvSpPr>
            <a:spLocks noGrp="1"/>
          </p:cNvSpPr>
          <p:nvPr>
            <p:ph type="sldNum" sz="quarter" idx="12"/>
          </p:nvPr>
        </p:nvSpPr>
        <p:spPr>
          <a:xfrm>
            <a:off x="11391039" y="6356353"/>
            <a:ext cx="749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Content Placeholder 5">
            <a:extLst>
              <a:ext uri="{FF2B5EF4-FFF2-40B4-BE49-F238E27FC236}">
                <a16:creationId xmlns:a16="http://schemas.microsoft.com/office/drawing/2014/main" id="{AB4EBBE4-EBF3-384D-B9A6-0E6D4BD61EF7}"/>
              </a:ext>
            </a:extLst>
          </p:cNvPr>
          <p:cNvSpPr>
            <a:spLocks noGrp="1"/>
          </p:cNvSpPr>
          <p:nvPr>
            <p:ph sz="quarter" idx="13"/>
          </p:nvPr>
        </p:nvSpPr>
        <p:spPr>
          <a:xfrm>
            <a:off x="487680" y="1600200"/>
            <a:ext cx="5388864" cy="4526280"/>
          </a:xfrm>
        </p:spPr>
        <p:txBody>
          <a:bodyPr>
            <a:normAutofit/>
          </a:bodyPr>
          <a:lstStyle/>
          <a:p>
            <a:r>
              <a:rPr lang="en-US" dirty="0"/>
              <a:t>American women made flags and emotionally prepared their sons for war. </a:t>
            </a:r>
          </a:p>
          <a:p>
            <a:r>
              <a:rPr lang="en-US" dirty="0"/>
              <a:t>Some mothers told their sons to comeback a hero or dead. </a:t>
            </a:r>
          </a:p>
          <a:p>
            <a:r>
              <a:rPr lang="en-US" dirty="0"/>
              <a:t>Women made American and regimental flags that followed their loved ones to war.</a:t>
            </a:r>
          </a:p>
        </p:txBody>
      </p:sp>
    </p:spTree>
    <p:extLst>
      <p:ext uri="{BB962C8B-B14F-4D97-AF65-F5344CB8AC3E}">
        <p14:creationId xmlns:p14="http://schemas.microsoft.com/office/powerpoint/2010/main" val="3334206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Opposition to the War</a:t>
            </a:r>
          </a:p>
        </p:txBody>
      </p:sp>
      <p:sp>
        <p:nvSpPr>
          <p:cNvPr id="4" name="Content Placeholder 3"/>
          <p:cNvSpPr>
            <a:spLocks noGrp="1"/>
          </p:cNvSpPr>
          <p:nvPr>
            <p:ph sz="quarter" idx="13"/>
          </p:nvPr>
        </p:nvSpPr>
        <p:spPr>
          <a:prstGeom prst="rect">
            <a:avLst/>
          </a:prstGeom>
        </p:spPr>
        <p:txBody>
          <a:bodyPr>
            <a:normAutofit/>
          </a:bodyPr>
          <a:lstStyle/>
          <a:p>
            <a:r>
              <a:rPr lang="en-US" dirty="0"/>
              <a:t>Abolitionists (anti-slavery) thought southerners wanted to extend slavery into the western states.</a:t>
            </a:r>
          </a:p>
          <a:p>
            <a:r>
              <a:rPr lang="en-US" dirty="0"/>
              <a:t>Philosopher, Thoreau, was jailed because he refused to pay his taxes to support the war.  He wrote his famous essay, “Civil Disobedience.”</a:t>
            </a:r>
          </a:p>
          <a:p>
            <a:r>
              <a:rPr lang="en-US" dirty="0"/>
              <a:t>His strategies would be used by women suffragists in the decades that followed.</a:t>
            </a: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6" name="Slide Number Placeholder 5">
            <a:extLst>
              <a:ext uri="{FF2B5EF4-FFF2-40B4-BE49-F238E27FC236}">
                <a16:creationId xmlns:a16="http://schemas.microsoft.com/office/drawing/2014/main" id="{378B579B-787A-42E9-95C1-BE5B7C8B9FD8}"/>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pic>
        <p:nvPicPr>
          <p:cNvPr id="7" name="Online Media 6" title="Thoreau and Civil Disobedience">
            <a:hlinkClick r:id="" action="ppaction://media"/>
            <a:extLst>
              <a:ext uri="{FF2B5EF4-FFF2-40B4-BE49-F238E27FC236}">
                <a16:creationId xmlns:a16="http://schemas.microsoft.com/office/drawing/2014/main" id="{BC887187-1029-4424-B808-E747C86DF59C}"/>
              </a:ext>
            </a:extLst>
          </p:cNvPr>
          <p:cNvPicPr>
            <a:picLocks noRot="1" noChangeAspect="1"/>
          </p:cNvPicPr>
          <p:nvPr>
            <a:videoFile r:link="rId1"/>
          </p:nvPr>
        </p:nvPicPr>
        <p:blipFill>
          <a:blip r:embed="rId3"/>
          <a:stretch>
            <a:fillRect/>
          </a:stretch>
        </p:blipFill>
        <p:spPr>
          <a:xfrm>
            <a:off x="6197600" y="2011169"/>
            <a:ext cx="5332556" cy="3012894"/>
          </a:xfrm>
          <a:prstGeom prst="rect">
            <a:avLst/>
          </a:prstGeom>
        </p:spPr>
      </p:pic>
      <p:sp>
        <p:nvSpPr>
          <p:cNvPr id="10" name="TextBox 9">
            <a:extLst>
              <a:ext uri="{FF2B5EF4-FFF2-40B4-BE49-F238E27FC236}">
                <a16:creationId xmlns:a16="http://schemas.microsoft.com/office/drawing/2014/main" id="{31FF266B-7D79-4F0B-862D-52BED3814DB2}"/>
              </a:ext>
            </a:extLst>
          </p:cNvPr>
          <p:cNvSpPr txBox="1"/>
          <p:nvPr/>
        </p:nvSpPr>
        <p:spPr>
          <a:xfrm>
            <a:off x="6197600" y="5260369"/>
            <a:ext cx="533255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Book Antiqua"/>
                <a:ea typeface="+mn-ea"/>
                <a:cs typeface="+mn-cs"/>
              </a:rPr>
              <a:t>The School of Life, “Thoreau and Civil Disobedience,” </a:t>
            </a:r>
            <a:r>
              <a:rPr kumimoji="0" lang="en-US" sz="1200" b="0" i="0" u="none" strike="noStrike" kern="1200" cap="none" spc="0" normalizeH="0" baseline="0" noProof="0" dirty="0" err="1">
                <a:ln>
                  <a:noFill/>
                </a:ln>
                <a:solidFill>
                  <a:prstClr val="black"/>
                </a:solidFill>
                <a:effectLst/>
                <a:uLnTx/>
                <a:uFillTx/>
                <a:latin typeface="Book Antiqua"/>
                <a:ea typeface="+mn-ea"/>
                <a:cs typeface="+mn-cs"/>
              </a:rPr>
              <a:t>Youtube</a:t>
            </a:r>
            <a:r>
              <a:rPr kumimoji="0" lang="en-US" sz="1200" b="0" i="0" u="none" strike="noStrike" kern="1200" cap="none" spc="0" normalizeH="0" baseline="0" noProof="0" dirty="0">
                <a:ln>
                  <a:noFill/>
                </a:ln>
                <a:solidFill>
                  <a:prstClr val="black"/>
                </a:solidFill>
                <a:effectLst/>
                <a:uLnTx/>
                <a:uFillTx/>
                <a:latin typeface="Book Antiqua"/>
                <a:ea typeface="+mn-ea"/>
                <a:cs typeface="+mn-cs"/>
              </a:rPr>
              <a:t> Video, 5:28, Jan. 27, 2017, https://www.youtube.com/watch?v=gugnXTN6-D4&amp;ab_channel=TheSchoolofLife</a:t>
            </a:r>
          </a:p>
        </p:txBody>
      </p:sp>
    </p:spTree>
    <p:extLst>
      <p:ext uri="{BB962C8B-B14F-4D97-AF65-F5344CB8AC3E}">
        <p14:creationId xmlns:p14="http://schemas.microsoft.com/office/powerpoint/2010/main" val="52646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9" fill="hold" display="0">
                  <p:stCondLst>
                    <p:cond delay="indefinite"/>
                  </p:stCondLst>
                </p:cTn>
                <p:tgtEl>
                  <p:spTgt spid="7"/>
                </p:tgtEl>
              </p:cMediaNode>
            </p:video>
            <p:seq concurrent="1" nextAc="seek">
              <p:cTn id="20" restart="whenNotActive" fill="hold" evtFilter="cancelBubble" nodeType="interactiveSeq">
                <p:stCondLst>
                  <p:cond evt="onClick" delay="0">
                    <p:tgtEl>
                      <p:spTgt spid="7"/>
                    </p:tgtEl>
                  </p:cond>
                </p:stCondLst>
                <p:endSync evt="end" delay="0">
                  <p:rtn val="all"/>
                </p:endSync>
                <p:childTnLst>
                  <p:par>
                    <p:cTn id="21" fill="hold">
                      <p:stCondLst>
                        <p:cond delay="0"/>
                      </p:stCondLst>
                      <p:childTnLst>
                        <p:par>
                          <p:cTn id="22" fill="hold">
                            <p:stCondLst>
                              <p:cond delay="0"/>
                            </p:stCondLst>
                            <p:childTnLst>
                              <p:par>
                                <p:cTn id="23" presetID="2" presetClass="mediacall" presetSubtype="0" fill="hold" nodeType="clickEffect">
                                  <p:stCondLst>
                                    <p:cond delay="0"/>
                                  </p:stCondLst>
                                  <p:childTnLst>
                                    <p:cmd type="call" cmd="togglePause">
                                      <p:cBhvr>
                                        <p:cTn id="24" dur="1" fill="hold"/>
                                        <p:tgtEl>
                                          <p:spTgt spid="7"/>
                                        </p:tgtEl>
                                      </p:cBhvr>
                                    </p:cmd>
                                  </p:childTnLst>
                                </p:cTn>
                              </p:par>
                            </p:childTnLst>
                          </p:cTn>
                        </p:par>
                      </p:childTnLst>
                    </p:cTn>
                  </p:par>
                </p:childTnLst>
              </p:cTn>
              <p:nextCondLst>
                <p:cond evt="onClick" delay="0">
                  <p:tgtEl>
                    <p:spTgt spid="7"/>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FA8CC-8432-1548-AC73-85A48D836CBF}"/>
              </a:ext>
            </a:extLst>
          </p:cNvPr>
          <p:cNvSpPr>
            <a:spLocks noGrp="1"/>
          </p:cNvSpPr>
          <p:nvPr>
            <p:ph type="title"/>
          </p:nvPr>
        </p:nvSpPr>
        <p:spPr>
          <a:xfrm>
            <a:off x="609600" y="274638"/>
            <a:ext cx="10972800" cy="1143000"/>
          </a:xfrm>
        </p:spPr>
        <p:txBody>
          <a:bodyPr anchor="b">
            <a:normAutofit/>
          </a:bodyPr>
          <a:lstStyle/>
          <a:p>
            <a:r>
              <a:rPr lang="en-US" dirty="0"/>
              <a:t>Opposition to the War Cont.</a:t>
            </a:r>
          </a:p>
        </p:txBody>
      </p:sp>
      <p:sp>
        <p:nvSpPr>
          <p:cNvPr id="6" name="Content Placeholder 5">
            <a:extLst>
              <a:ext uri="{FF2B5EF4-FFF2-40B4-BE49-F238E27FC236}">
                <a16:creationId xmlns:a16="http://schemas.microsoft.com/office/drawing/2014/main" id="{5A536388-E294-CC43-8B8D-D8C9B7C7C8EE}"/>
              </a:ext>
            </a:extLst>
          </p:cNvPr>
          <p:cNvSpPr>
            <a:spLocks noGrp="1"/>
          </p:cNvSpPr>
          <p:nvPr>
            <p:ph type="body" sz="half" idx="1"/>
          </p:nvPr>
        </p:nvSpPr>
        <p:spPr>
          <a:xfrm>
            <a:off x="609600" y="1600203"/>
            <a:ext cx="5384800" cy="4525963"/>
          </a:xfrm>
        </p:spPr>
        <p:txBody>
          <a:bodyPr>
            <a:normAutofit/>
          </a:bodyPr>
          <a:lstStyle/>
          <a:p>
            <a:r>
              <a:rPr lang="en-US" dirty="0"/>
              <a:t>Margaret Fuller was the first American female war correspondent.</a:t>
            </a:r>
          </a:p>
          <a:p>
            <a:r>
              <a:rPr lang="en-US" dirty="0"/>
              <a:t>She was a prolific writer, feminist, and advocate for “the race of womanhood.”</a:t>
            </a:r>
          </a:p>
          <a:p>
            <a:pPr lvl="1"/>
            <a:r>
              <a:rPr lang="en-US" dirty="0"/>
              <a:t>She may have been the inspiration for the female lead in the Scarlett Letter.</a:t>
            </a:r>
          </a:p>
          <a:p>
            <a:r>
              <a:rPr lang="en-US" dirty="0"/>
              <a:t>She was abroad in Europe when the war in Mexico broke out but wrote a widely read piece against the war and imperialism. </a:t>
            </a:r>
          </a:p>
          <a:p>
            <a:endParaRPr lang="en-US" dirty="0"/>
          </a:p>
        </p:txBody>
      </p:sp>
      <p:pic>
        <p:nvPicPr>
          <p:cNvPr id="1026" name="Picture 2" descr="The only known daguerreotype of Margaret Fuller (by John Plumbe, 1846)">
            <a:extLst>
              <a:ext uri="{FF2B5EF4-FFF2-40B4-BE49-F238E27FC236}">
                <a16:creationId xmlns:a16="http://schemas.microsoft.com/office/drawing/2014/main" id="{C9F19FBB-65B7-D441-9C80-FA0FC6C9CE0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12331" r="-1" b="14868"/>
          <a:stretch/>
        </p:blipFill>
        <p:spPr bwMode="auto">
          <a:xfrm>
            <a:off x="6197600" y="1600203"/>
            <a:ext cx="5384800" cy="4525963"/>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49AD3EE7-41D5-484C-AA2D-061868F46A4F}"/>
              </a:ext>
            </a:extLst>
          </p:cNvPr>
          <p:cNvSpPr>
            <a:spLocks noGrp="1"/>
          </p:cNvSpPr>
          <p:nvPr>
            <p:ph type="ftr" sz="quarter" idx="11"/>
          </p:nvPr>
        </p:nvSpPr>
        <p:spPr>
          <a:xfrm>
            <a:off x="878887" y="6356353"/>
            <a:ext cx="3797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2BBA95BB-81BF-4344-BF0B-5C9EB5FF9D93}"/>
              </a:ext>
            </a:extLst>
          </p:cNvPr>
          <p:cNvSpPr>
            <a:spLocks noGrp="1"/>
          </p:cNvSpPr>
          <p:nvPr>
            <p:ph type="sldNum" sz="quarter" idx="12"/>
          </p:nvPr>
        </p:nvSpPr>
        <p:spPr>
          <a:xfrm>
            <a:off x="11391039" y="6356353"/>
            <a:ext cx="749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Rectangle 6">
            <a:extLst>
              <a:ext uri="{FF2B5EF4-FFF2-40B4-BE49-F238E27FC236}">
                <a16:creationId xmlns:a16="http://schemas.microsoft.com/office/drawing/2014/main" id="{2FDA8AF9-EB8E-054A-9D55-9F0B3507A92F}"/>
              </a:ext>
            </a:extLst>
          </p:cNvPr>
          <p:cNvSpPr/>
          <p:nvPr/>
        </p:nvSpPr>
        <p:spPr>
          <a:xfrm>
            <a:off x="6096000" y="6211669"/>
            <a:ext cx="6096000" cy="52322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Book Antiqua"/>
                <a:ea typeface="+mn-ea"/>
                <a:cs typeface="+mn-cs"/>
              </a:rPr>
              <a:t>Hawes, Josiah Johnson. “Margaret Fuller.”  https://npg.si.edu/object/npg_NPG.2007.386</a:t>
            </a:r>
          </a:p>
        </p:txBody>
      </p:sp>
    </p:spTree>
    <p:extLst>
      <p:ext uri="{BB962C8B-B14F-4D97-AF65-F5344CB8AC3E}">
        <p14:creationId xmlns:p14="http://schemas.microsoft.com/office/powerpoint/2010/main" val="108705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1185</Words>
  <Application>Microsoft Macintosh PowerPoint</Application>
  <PresentationFormat>Widescreen</PresentationFormat>
  <Paragraphs>84</Paragraphs>
  <Slides>12</Slides>
  <Notes>3</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 Antiqua</vt:lpstr>
      <vt:lpstr>Calibri</vt:lpstr>
      <vt:lpstr>Century Gothic</vt:lpstr>
      <vt:lpstr>Courier New</vt:lpstr>
      <vt:lpstr>Executive</vt:lpstr>
      <vt:lpstr>Entry Question</vt:lpstr>
      <vt:lpstr>Mexican American War</vt:lpstr>
      <vt:lpstr>Manifest Destiny Image Analysis</vt:lpstr>
      <vt:lpstr>Mexican “Cession”</vt:lpstr>
      <vt:lpstr>Slave v. Free</vt:lpstr>
      <vt:lpstr>U.S. Aggression</vt:lpstr>
      <vt:lpstr>Patriotism</vt:lpstr>
      <vt:lpstr>Opposition to the War</vt:lpstr>
      <vt:lpstr>Opposition to the War Cont.</vt:lpstr>
      <vt:lpstr>Mexican Women</vt:lpstr>
      <vt:lpstr>Resolution</vt:lpstr>
      <vt:lpstr>Was US expansion in Mexico justified?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Entry Question</dc:title>
  <dc:creator>Kelsie Eckert</dc:creator>
  <cp:lastModifiedBy>Kelsie Eckert</cp:lastModifiedBy>
  <cp:revision>1</cp:revision>
  <dcterms:created xsi:type="dcterms:W3CDTF">2021-08-26T20:02:31Z</dcterms:created>
  <dcterms:modified xsi:type="dcterms:W3CDTF">2021-08-26T20:02:50Z</dcterms:modified>
</cp:coreProperties>
</file>