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521" r:id="rId2"/>
    <p:sldId id="465" r:id="rId3"/>
    <p:sldId id="469" r:id="rId4"/>
    <p:sldId id="470" r:id="rId5"/>
    <p:sldId id="472" r:id="rId6"/>
    <p:sldId id="473" r:id="rId7"/>
    <p:sldId id="474" r:id="rId8"/>
    <p:sldId id="475" r:id="rId9"/>
    <p:sldId id="478" r:id="rId10"/>
    <p:sldId id="479" r:id="rId11"/>
    <p:sldId id="480" r:id="rId12"/>
    <p:sldId id="481" r:id="rId13"/>
    <p:sldId id="545" r:id="rId14"/>
    <p:sldId id="490" r:id="rId15"/>
    <p:sldId id="5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08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7A03-7BB9-1E40-B2DA-B96E7CDB9410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8D4CE-8236-BB44-814F-7BF4F28A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Opposed slavery in KS and 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12615-40AB-B842-AE26-8944D0C8B9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12615-40AB-B842-AE26-8944D0C8B9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7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DDC947-1B89-D24D-8476-2AAC10C4C94F}" type="slidenum">
              <a:rPr lang="en-US">
                <a:solidFill>
                  <a:prstClr val="black"/>
                </a:solidFill>
                <a:latin typeface="Book Antiqua" panose="02040602050305030304" pitchFamily="18" charset="0"/>
              </a:rPr>
              <a:pPr eaLnBrk="1" hangingPunct="1"/>
              <a:t>8</a:t>
            </a:fld>
            <a:endParaRPr 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91F9FB-F174-9641-BA4D-09D7D3F4FD4D}" type="slidenum">
              <a:rPr lang="en-US">
                <a:solidFill>
                  <a:prstClr val="black"/>
                </a:solidFill>
                <a:latin typeface="Book Antiqua" panose="02040602050305030304" pitchFamily="18" charset="0"/>
              </a:rPr>
              <a:pPr eaLnBrk="1" hangingPunct="1"/>
              <a:t>9</a:t>
            </a:fld>
            <a:endParaRPr lang="en-US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https://www.poetryfoundation.org/poets/frances-ellen-watkins-harper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12615-40AB-B842-AE26-8944D0C8B9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51B1-B6E9-48B4-AEDC-B994010F7BD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4785-192B-468B-A952-BD24CE660F8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1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4A6C-FB15-4CF2-B874-B0D366CB3DB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0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668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76400"/>
            <a:ext cx="52324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000" y="1676400"/>
            <a:ext cx="523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70DC708-DC32-465E-A6F9-11BF4F7B3E2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80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E8BA4FB-E92D-CE4B-A159-91A05DB9E5B7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6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14ED5-FDE9-433E-88D4-561CDA9E330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A2B48-0465-6B45-B7E9-8DAAD49019EB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3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F4D9-1AE4-490A-8933-1DBDBDBA384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0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3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6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23BC-3A01-4049-94C1-E801F42063D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44622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ABD3-53E7-40AF-9111-7478E96C614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94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7E67-67F5-4A35-8522-0EA46486D78B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1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9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EFB9-0CF1-41C4-8FAF-E4051BEC2BA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3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ECE7-D85C-4740-ACE4-9E11CADD5952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5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3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3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B255-FD48-48D2-8D29-F9DB0B22CA2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7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6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6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E204-646F-4259-A1D9-63597DB9BD6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0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3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C09B109-A8E3-4CA1-A428-1E9A4D39AE4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8/27/21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3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3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5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7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7819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EEBE-581D-4226-AE72-9BF7CD8A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Question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4CD3F-2EB7-40B1-83C1-07FDA2E3C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Think back to the morals and religious aspects of women’s education at the beginning of the 19</a:t>
            </a:r>
            <a:r>
              <a:rPr lang="en-US" baseline="30000" dirty="0"/>
              <a:t>th</a:t>
            </a:r>
            <a:r>
              <a:rPr lang="en-US" dirty="0"/>
              <a:t> Century. How might that change by the midpoint? How were women able to be more politically involved?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3C090-1364-4E27-B3CF-07E7D922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87E6B-C995-443A-839B-16774C78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1EA08-C4AA-4A28-A5FF-CC4D0DC85791}"/>
              </a:ext>
            </a:extLst>
          </p:cNvPr>
          <p:cNvSpPr txBox="1"/>
          <p:nvPr/>
        </p:nvSpPr>
        <p:spPr>
          <a:xfrm>
            <a:off x="1048358" y="5211076"/>
            <a:ext cx="6354391" cy="71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800" b="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"Am I not a Woman and a Sister?" front piece from Authentic Anecdotes of American Slavery, by Lydia Maria Child (Newburyport, Mass., 1838).Library of Congress (http://rs6.loc.gov:8081/cgi-bin/ampage?collId=rbaapc&amp;fileName=05000/rbaapc05000.db&amp;recNum=0</a:t>
            </a:r>
          </a:p>
        </p:txBody>
      </p:sp>
      <p:pic>
        <p:nvPicPr>
          <p:cNvPr id="8" name="Content Placeholder 11" descr="A picture containing text, coin&#10;&#10;Description automatically generated">
            <a:extLst>
              <a:ext uri="{FF2B5EF4-FFF2-40B4-BE49-F238E27FC236}">
                <a16:creationId xmlns:a16="http://schemas.microsoft.com/office/drawing/2014/main" id="{9AB9C8D0-45FB-4E84-8C57-4C6B7745E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09" y="841209"/>
            <a:ext cx="4548877" cy="4614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00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71239"/>
          </a:xfrm>
        </p:spPr>
        <p:txBody>
          <a:bodyPr/>
          <a:lstStyle/>
          <a:p>
            <a:r>
              <a:rPr lang="en-US" dirty="0"/>
              <a:t>Sojourner 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Slave that escaped.</a:t>
            </a:r>
          </a:p>
          <a:p>
            <a:r>
              <a:rPr lang="en-US" dirty="0"/>
              <a:t>Sued and won for her child, first ever to win.</a:t>
            </a:r>
          </a:p>
          <a:p>
            <a:r>
              <a:rPr lang="en-US" dirty="0"/>
              <a:t>Becomes important in woman suffrage.</a:t>
            </a:r>
          </a:p>
          <a:p>
            <a:r>
              <a:rPr lang="en-US" dirty="0"/>
              <a:t>Though unable to read or write, she sells her photographs (“Shadow”) because she “</a:t>
            </a:r>
            <a:r>
              <a:rPr lang="en-US" b="0" i="0" dirty="0">
                <a:effectLst/>
              </a:rPr>
              <a:t>used to be sold for other people’s benefit, but now she sold herself for her own.”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04072-6744-4512-8950-E05338BC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B38FE-69C5-43AA-9CFB-45481243D756}"/>
              </a:ext>
            </a:extLst>
          </p:cNvPr>
          <p:cNvSpPr txBox="1"/>
          <p:nvPr/>
        </p:nvSpPr>
        <p:spPr>
          <a:xfrm>
            <a:off x="217746" y="5810529"/>
            <a:ext cx="54805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Abolition Seminar. “Women and Abolitionism.” Library Company of Philadelphia and NEH. https://www.abolitionseminar.org/women-and-abolitionism/</a:t>
            </a:r>
          </a:p>
        </p:txBody>
      </p:sp>
      <p:pic>
        <p:nvPicPr>
          <p:cNvPr id="10" name="Picture 9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1C6D3DFC-9F7D-43E3-AB84-4439C0A012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5" y="1229627"/>
            <a:ext cx="3797300" cy="52674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3433DE-F772-490B-82E1-0523A7BEA903}"/>
              </a:ext>
            </a:extLst>
          </p:cNvPr>
          <p:cNvSpPr txBox="1"/>
          <p:nvPr/>
        </p:nvSpPr>
        <p:spPr>
          <a:xfrm>
            <a:off x="5300594" y="6430110"/>
            <a:ext cx="67685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Randall Studio, </a:t>
            </a:r>
            <a:r>
              <a:rPr lang="en-US" sz="105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050" i="1" dirty="0"/>
              <a:t>ortrait of Sojourner Truth, ca</a:t>
            </a:r>
            <a:r>
              <a:rPr lang="en-US" sz="1050" dirty="0"/>
              <a:t>. 1870. https://en.wikipedia.org/wiki/Sojourner_Truth#/media/File:Sojourner_Truth,_1870_(cropped,_restored).jpg</a:t>
            </a:r>
            <a:endParaRPr lang="en-US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3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513897"/>
            <a:ext cx="12192001" cy="1802832"/>
          </a:xfrm>
        </p:spPr>
        <p:txBody>
          <a:bodyPr anchor="b">
            <a:normAutofit/>
          </a:bodyPr>
          <a:lstStyle/>
          <a:p>
            <a:r>
              <a:rPr lang="en-US" dirty="0"/>
              <a:t>Frances Ellen Watkins Harper</a:t>
            </a:r>
          </a:p>
        </p:txBody>
      </p:sp>
      <p:pic>
        <p:nvPicPr>
          <p:cNvPr id="8" name="Content Placeholder 7" descr="A picture containing text, person, person, wearing&#10;&#10;Description automatically generated">
            <a:extLst>
              <a:ext uri="{FF2B5EF4-FFF2-40B4-BE49-F238E27FC236}">
                <a16:creationId xmlns:a16="http://schemas.microsoft.com/office/drawing/2014/main" id="{9AA4B6F4-99FE-4F50-B86D-E76FE16699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66" y="1288935"/>
            <a:ext cx="3847068" cy="4525963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8887" y="6356353"/>
            <a:ext cx="37973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B79EF-8A8D-4B6F-8046-79FCAFF0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039" y="6356353"/>
            <a:ext cx="7493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2042459-CE7A-44DC-A8E9-81BC6C5E68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>
            <a:normAutofit fontScale="92500"/>
          </a:bodyPr>
          <a:lstStyle/>
          <a:p>
            <a:r>
              <a:rPr lang="en-US" dirty="0"/>
              <a:t>Born to free African American parents. </a:t>
            </a:r>
          </a:p>
          <a:p>
            <a:r>
              <a:rPr lang="en-US" dirty="0"/>
              <a:t>Author, abolitionist, and reformer.</a:t>
            </a:r>
          </a:p>
          <a:p>
            <a:r>
              <a:rPr lang="en-US" dirty="0"/>
              <a:t>Wrote poems for anti-slavery newspapers.</a:t>
            </a:r>
          </a:p>
          <a:p>
            <a:r>
              <a:rPr lang="en-US" dirty="0"/>
              <a:t>First Black woman to publish a short story in America.</a:t>
            </a:r>
          </a:p>
          <a:p>
            <a:r>
              <a:rPr lang="en-US" dirty="0"/>
              <a:t>Spoke at 1866 National Woman’s Rights Convention about double burden of being Black and a woman.</a:t>
            </a:r>
          </a:p>
          <a:p>
            <a:r>
              <a:rPr lang="en-US" dirty="0"/>
              <a:t>Co-founded National Association of Colored Women’s Clubs.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AD170-9C48-45C4-805A-E874FD3F34CA}"/>
              </a:ext>
            </a:extLst>
          </p:cNvPr>
          <p:cNvSpPr txBox="1"/>
          <p:nvPr/>
        </p:nvSpPr>
        <p:spPr>
          <a:xfrm>
            <a:off x="6926729" y="5925466"/>
            <a:ext cx="38470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Frances Ellen Watkins Harper, -1911. , 1872. Photograph. https://www.loc.gov/item/2002698208/.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9DA1BF-A8AE-4511-AE68-A71B9B380BD4}"/>
              </a:ext>
            </a:extLst>
          </p:cNvPr>
          <p:cNvSpPr txBox="1"/>
          <p:nvPr/>
        </p:nvSpPr>
        <p:spPr>
          <a:xfrm>
            <a:off x="364035" y="5871604"/>
            <a:ext cx="649001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Alexander, Kerri Lee. “Frances Ellen Watkins Harper.” National Women’s History Museum. 2020. www.womenshistory.org/education-resources/biographies/frances-ellen-watkins-harper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3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Harriet Jacobs</a:t>
            </a:r>
          </a:p>
        </p:txBody>
      </p:sp>
      <p:pic>
        <p:nvPicPr>
          <p:cNvPr id="11" name="Content Placeholder 10" descr="A portrait of a person&#10;&#10;Description automatically generated with medium confidence">
            <a:extLst>
              <a:ext uri="{FF2B5EF4-FFF2-40B4-BE49-F238E27FC236}">
                <a16:creationId xmlns:a16="http://schemas.microsoft.com/office/drawing/2014/main" id="{F4B6DF9D-7891-4403-A4AD-6E7427E912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602581"/>
            <a:ext cx="2946400" cy="4521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635E5-DB32-4299-AF76-EDD7563C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CC8D24-5C6D-4E48-B28B-6A4C60F365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Born a slave, was taught to read and write by a kind mistress.</a:t>
            </a:r>
          </a:p>
          <a:p>
            <a:r>
              <a:rPr lang="en-US" dirty="0"/>
              <a:t>When this mistress died, she was given to a doctor, who sexually harassed her for years.</a:t>
            </a:r>
          </a:p>
          <a:p>
            <a:r>
              <a:rPr lang="en-US" dirty="0"/>
              <a:t>She became pregnant by a white lawyer in hopes the doctor would sell her and leave her alone, but he did not.</a:t>
            </a:r>
          </a:p>
          <a:p>
            <a:pPr lvl="1"/>
            <a:r>
              <a:rPr lang="en-US" dirty="0"/>
              <a:t>Two children with same lawyer, who bought them and lived in same house she was a fugitive in.</a:t>
            </a:r>
          </a:p>
          <a:p>
            <a:r>
              <a:rPr lang="en-US" dirty="0"/>
              <a:t>Escaped, and lived in a crawlspace for seven years before fleeing north.</a:t>
            </a:r>
          </a:p>
          <a:p>
            <a:r>
              <a:rPr lang="en-US" dirty="0"/>
              <a:t>Wrote </a:t>
            </a:r>
            <a:r>
              <a:rPr lang="en-US" i="1" dirty="0"/>
              <a:t>Incidents in the Life of a Slave Girl </a:t>
            </a:r>
            <a:r>
              <a:rPr lang="en-US" dirty="0"/>
              <a:t>to highlight the harassment faced, a topic uncomfortable to abolitionists.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2BA34-FFB0-4C7E-952D-124073006083}"/>
              </a:ext>
            </a:extLst>
          </p:cNvPr>
          <p:cNvSpPr txBox="1"/>
          <p:nvPr/>
        </p:nvSpPr>
        <p:spPr>
          <a:xfrm>
            <a:off x="487680" y="5925466"/>
            <a:ext cx="4064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Africans in America. “Harriet Jacobs.” WGBH. https://www.pbs.org/wgbh/aia/part4/4p2923.html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BC5B6B-732B-449C-A79A-61F1B097EFBF}"/>
              </a:ext>
            </a:extLst>
          </p:cNvPr>
          <p:cNvSpPr txBox="1"/>
          <p:nvPr/>
        </p:nvSpPr>
        <p:spPr>
          <a:xfrm>
            <a:off x="6488151" y="5909629"/>
            <a:ext cx="57038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Gilbert Studios, Washington, D.C. (C. M. Gilbert); restored by Adam </a:t>
            </a:r>
            <a:r>
              <a:rPr lang="en-US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Cuerden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Journal of the Civil War Era, Public Domain, https://commons.wikimedia.org/w/index.php?curid=91475514</a:t>
            </a:r>
          </a:p>
        </p:txBody>
      </p:sp>
    </p:spTree>
    <p:extLst>
      <p:ext uri="{BB962C8B-B14F-4D97-AF65-F5344CB8AC3E}">
        <p14:creationId xmlns:p14="http://schemas.microsoft.com/office/powerpoint/2010/main" val="296088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1AB9-E717-174E-AEE4-7469F2AD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Harriet Beecher Stowe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6EC15-CC10-1649-B2B4-A4CD02DC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3A137-A628-6B4C-893C-12C03B05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80CF9-B1A2-E14D-A8F7-E5E4F0F743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abolitionist and writer.</a:t>
            </a:r>
          </a:p>
          <a:p>
            <a:r>
              <a:rPr lang="en-US" dirty="0"/>
              <a:t>Her home was a stop on the Underground Railroad.</a:t>
            </a:r>
          </a:p>
          <a:p>
            <a:r>
              <a:rPr lang="en-US" dirty="0"/>
              <a:t>She wrote the book </a:t>
            </a:r>
            <a:r>
              <a:rPr lang="en-US" i="1" dirty="0"/>
              <a:t>Uncle Toms Cabin </a:t>
            </a:r>
            <a:r>
              <a:rPr lang="en-US" dirty="0"/>
              <a:t>about an escaped slave. </a:t>
            </a:r>
          </a:p>
          <a:p>
            <a:r>
              <a:rPr lang="en-US" dirty="0"/>
              <a:t>She had many children, so her sister watched them so she could finish her manuscript.</a:t>
            </a:r>
          </a:p>
          <a:p>
            <a:r>
              <a:rPr lang="en-US" dirty="0"/>
              <a:t>It was a best seller and riled up the North.</a:t>
            </a:r>
          </a:p>
          <a:p>
            <a:r>
              <a:rPr lang="en-US" dirty="0"/>
              <a:t>Lincoln joked it caused the Civil War.</a:t>
            </a:r>
          </a:p>
        </p:txBody>
      </p:sp>
      <p:pic>
        <p:nvPicPr>
          <p:cNvPr id="8194" name="Picture 2" descr="Harriet Beecher Stowe Biography: Writer, Reformer">
            <a:extLst>
              <a:ext uri="{FF2B5EF4-FFF2-40B4-BE49-F238E27FC236}">
                <a16:creationId xmlns:a16="http://schemas.microsoft.com/office/drawing/2014/main" id="{50F69371-6E6D-804B-83E3-ABFDCACD99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78DD56-1763-6646-A9F2-07B5FA7596ED}"/>
              </a:ext>
            </a:extLst>
          </p:cNvPr>
          <p:cNvSpPr/>
          <p:nvPr/>
        </p:nvSpPr>
        <p:spPr>
          <a:xfrm>
            <a:off x="6627018" y="615629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Lewis, </a:t>
            </a:r>
            <a:r>
              <a:rPr lang="en-US" sz="1000" dirty="0" err="1"/>
              <a:t>Jone</a:t>
            </a:r>
            <a:r>
              <a:rPr lang="en-US" sz="1000" dirty="0"/>
              <a:t> Johnson. “Biography of Harriet Beecher Stowe.” Thought Co. https://</a:t>
            </a:r>
            <a:r>
              <a:rPr lang="en-US" sz="1000" dirty="0" err="1"/>
              <a:t>www.thoughtco.com</a:t>
            </a:r>
            <a:r>
              <a:rPr lang="en-US" sz="1000" dirty="0"/>
              <a:t>/harriet-beecher-stowe-biography-3530458.</a:t>
            </a:r>
          </a:p>
        </p:txBody>
      </p:sp>
    </p:spTree>
    <p:extLst>
      <p:ext uri="{BB962C8B-B14F-4D97-AF65-F5344CB8AC3E}">
        <p14:creationId xmlns:p14="http://schemas.microsoft.com/office/powerpoint/2010/main" val="84474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82303"/>
          </a:xfrm>
        </p:spPr>
        <p:txBody>
          <a:bodyPr/>
          <a:lstStyle/>
          <a:p>
            <a:r>
              <a:rPr lang="en-US" dirty="0"/>
              <a:t>Female Politicization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cs typeface="Helvetica" charset="0"/>
              </a:rPr>
              <a:t>Abolition and Temperance politicize women.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cs typeface="Helvetica" charset="0"/>
              </a:rPr>
              <a:t>Women become involved in law, policy, and activism like never before.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D67DE-5084-4422-8AB6-5D7CEE22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5FEEE-2207-468E-824D-AA04330F6370}"/>
              </a:ext>
            </a:extLst>
          </p:cNvPr>
          <p:cNvSpPr txBox="1"/>
          <p:nvPr/>
        </p:nvSpPr>
        <p:spPr>
          <a:xfrm>
            <a:off x="328773" y="5435561"/>
            <a:ext cx="566969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Victoria Elliott. “Abolitionist Practices in the Women’s Rights Movement” from </a:t>
            </a:r>
            <a:r>
              <a:rPr lang="en-US" sz="1100" i="1" dirty="0"/>
              <a:t>A Great </a:t>
            </a:r>
            <a:r>
              <a:rPr lang="en-US" sz="1100" i="1" dirty="0" err="1"/>
              <a:t>Inheritance:Examining</a:t>
            </a:r>
            <a:r>
              <a:rPr lang="en-US" sz="1100" i="1" dirty="0"/>
              <a:t> the Relationship between Abolition and the Women's Rights Movement. </a:t>
            </a:r>
            <a:r>
              <a:rPr lang="en-US" sz="1100" dirty="0"/>
              <a:t>National Parks Service. Last updated November 19, 2020. </a:t>
            </a:r>
            <a:r>
              <a:rPr lang="en-US" sz="1100" i="1" dirty="0"/>
              <a:t> </a:t>
            </a:r>
            <a:r>
              <a:rPr lang="en-US" sz="1100" dirty="0"/>
              <a:t>https://www.nps.gov/articles/000/a-great-inheritance-abolitionist-practices-in-the-women-s-rights-movement.htm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5D3E2-C74B-9C44-A12E-D64EF436B5F1}"/>
              </a:ext>
            </a:extLst>
          </p:cNvPr>
          <p:cNvSpPr txBox="1"/>
          <p:nvPr/>
        </p:nvSpPr>
        <p:spPr>
          <a:xfrm>
            <a:off x="6130400" y="5148209"/>
            <a:ext cx="5389033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000" b="0" kern="1200" dirty="0">
                <a:effectLst/>
                <a:latin typeface="+mj-lt"/>
                <a:ea typeface="+mn-ea"/>
                <a:cs typeface="+mn-cs"/>
              </a:rPr>
              <a:t>"Am I not a Woman and a Sister?" front piece from Authentic Anecdotes of American Slavery, by Lydia Maria Child (Newburyport, Mass., 1838).Library of Congress (http://rs6.loc.gov:8081/cgi-bin/ampage?collId=rbaapc&amp;fileName=05000/rbaapc05000.db&amp;recNum=0</a:t>
            </a:r>
          </a:p>
        </p:txBody>
      </p:sp>
      <p:pic>
        <p:nvPicPr>
          <p:cNvPr id="11" name="Content Placeholder 11" descr="A picture containing text, coin&#10;&#10;Description automatically generated">
            <a:extLst>
              <a:ext uri="{FF2B5EF4-FFF2-40B4-BE49-F238E27FC236}">
                <a16:creationId xmlns:a16="http://schemas.microsoft.com/office/drawing/2014/main" id="{2EE386FB-BD5D-3941-885C-C26E50575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97" y="1289083"/>
            <a:ext cx="3857811" cy="3913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82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86F5-F082-40E4-82F3-F66AA4C1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435" y="189916"/>
            <a:ext cx="7615765" cy="895350"/>
          </a:xfrm>
        </p:spPr>
        <p:txBody>
          <a:bodyPr/>
          <a:lstStyle/>
          <a:p>
            <a:r>
              <a:rPr lang="en-US" dirty="0"/>
              <a:t>Was the Abolition movement sexist and classist?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39372-7E6C-4FCE-B0AE-CCE53572D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the inquiry using primary and secondary sources.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F8C46-F97B-4144-ADA2-96C4CC5B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21528-88BD-4A20-907A-CD3DA8EE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99786F-CC7B-4AB5-B431-C5F9FB25F4EB}"/>
              </a:ext>
            </a:extLst>
          </p:cNvPr>
          <p:cNvSpPr txBox="1"/>
          <p:nvPr/>
        </p:nvSpPr>
        <p:spPr>
          <a:xfrm>
            <a:off x="10308105" y="1143000"/>
            <a:ext cx="1522824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American Anti-Slavery Almanac. Illustrations of the American anti-slavery almanac for 1840. New York, New York. New York, 1840. Pdf. https://www.loc.gov/item/rbpe.24800100/.</a:t>
            </a:r>
          </a:p>
        </p:txBody>
      </p:sp>
      <p:pic>
        <p:nvPicPr>
          <p:cNvPr id="10" name="Picture 4" descr="Abolition &amp;amp; Suffrage | Not For Ourselves Alone | Ken Burns | PBS">
            <a:extLst>
              <a:ext uri="{FF2B5EF4-FFF2-40B4-BE49-F238E27FC236}">
                <a16:creationId xmlns:a16="http://schemas.microsoft.com/office/drawing/2014/main" id="{D41EAE9F-3070-1245-B0F3-62314843B87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Women and Abolition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Remedial Herstory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CB332-B461-4DD3-A705-5F40995649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6536B-4F8E-4E12-86C6-BEAEE0CF3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8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1802"/>
          </a:xfrm>
        </p:spPr>
        <p:txBody>
          <a:bodyPr/>
          <a:lstStyle/>
          <a:p>
            <a:r>
              <a:rPr lang="en-US" dirty="0"/>
              <a:t>Abolition Movement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16520" y="1183412"/>
            <a:ext cx="5388864" cy="4964987"/>
          </a:xfrm>
        </p:spPr>
        <p:txBody>
          <a:bodyPr>
            <a:normAutofit/>
          </a:bodyPr>
          <a:lstStyle/>
          <a:p>
            <a:r>
              <a:rPr lang="en-US" dirty="0"/>
              <a:t>Began around 1830, modeled after British effort.</a:t>
            </a:r>
          </a:p>
          <a:p>
            <a:r>
              <a:rPr lang="en-US" dirty="0"/>
              <a:t>Abolitionists held campaigns and petitioned governments.</a:t>
            </a:r>
          </a:p>
          <a:p>
            <a:r>
              <a:rPr lang="en-US" dirty="0"/>
              <a:t>Women in the abolition movement recognized parallels between the legal condition of slaves and that of women.</a:t>
            </a:r>
          </a:p>
          <a:p>
            <a:r>
              <a:rPr lang="en-US" dirty="0"/>
              <a:t>Abolitionist activities affirmed women’s power in enacting political and social change through petitions and public speaking.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8D5E3-C5E8-478D-9E51-FC71A728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F93F1-84D8-453B-919D-60D7C942F7FE}"/>
              </a:ext>
            </a:extLst>
          </p:cNvPr>
          <p:cNvSpPr txBox="1"/>
          <p:nvPr/>
        </p:nvSpPr>
        <p:spPr>
          <a:xfrm>
            <a:off x="6130400" y="5148209"/>
            <a:ext cx="5389033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000" b="0" kern="1200" dirty="0">
                <a:effectLst/>
                <a:latin typeface="+mj-lt"/>
                <a:ea typeface="+mn-ea"/>
                <a:cs typeface="+mn-cs"/>
              </a:rPr>
              <a:t>"Am I not a Woman and a Sister?" front piece from Authentic Anecdotes of American Slavery, by Lydia Maria Child (Newburyport, Mass., 1838).Library of Congress (http://rs6.loc.gov:8081/cgi-bin/ampage?collId=rbaapc&amp;fileName=05000/rbaapc05000.db&amp;recNum=0</a:t>
            </a:r>
          </a:p>
        </p:txBody>
      </p:sp>
      <p:pic>
        <p:nvPicPr>
          <p:cNvPr id="8" name="Content Placeholder 11" descr="A picture containing text, coin&#10;&#10;Description automatically generated">
            <a:extLst>
              <a:ext uri="{FF2B5EF4-FFF2-40B4-BE49-F238E27FC236}">
                <a16:creationId xmlns:a16="http://schemas.microsoft.com/office/drawing/2014/main" id="{4CD113E4-3B58-40A0-BB7F-6B43E6F13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97" y="1289083"/>
            <a:ext cx="3857811" cy="3913187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0ACD0F-7AF6-4D0D-A897-51FECB854238}"/>
              </a:ext>
            </a:extLst>
          </p:cNvPr>
          <p:cNvSpPr txBox="1"/>
          <p:nvPr/>
        </p:nvSpPr>
        <p:spPr>
          <a:xfrm>
            <a:off x="6130400" y="5729957"/>
            <a:ext cx="597144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Victoria Elliott. “Abolitionist Practices in the Women’s Rights Movement” from </a:t>
            </a:r>
            <a:r>
              <a:rPr lang="en-US" sz="1100" i="1" dirty="0"/>
              <a:t>A Great </a:t>
            </a:r>
            <a:r>
              <a:rPr lang="en-US" sz="1100" i="1" dirty="0" err="1"/>
              <a:t>Inheritance:Examining</a:t>
            </a:r>
            <a:r>
              <a:rPr lang="en-US" sz="1100" i="1" dirty="0"/>
              <a:t> the Relationship between Abolition and the Women's Rights Movement. </a:t>
            </a:r>
            <a:r>
              <a:rPr lang="en-US" sz="1100" dirty="0"/>
              <a:t>National Parks Service. Last updated November 19, 2020. </a:t>
            </a:r>
            <a:r>
              <a:rPr lang="en-US" sz="1100" i="1" dirty="0"/>
              <a:t> </a:t>
            </a:r>
            <a:r>
              <a:rPr lang="en-US" sz="1100" dirty="0"/>
              <a:t>https://www.nps.gov/articles/000/a-great-inheritance-abolitionist-practices-in-the-women-s-rights-movement.htm</a:t>
            </a:r>
          </a:p>
        </p:txBody>
      </p:sp>
    </p:spTree>
    <p:extLst>
      <p:ext uri="{BB962C8B-B14F-4D97-AF65-F5344CB8AC3E}">
        <p14:creationId xmlns:p14="http://schemas.microsoft.com/office/powerpoint/2010/main" val="257656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</a:t>
            </a:r>
            <a:r>
              <a:rPr lang="en-US" dirty="0" err="1"/>
              <a:t>Soilers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that moved westward to influence the vote in western territories, specifically Kansas and Nebraska.</a:t>
            </a:r>
          </a:p>
          <a:p>
            <a:r>
              <a:rPr lang="en-US" dirty="0"/>
              <a:t>Saw the Kansas Nebraska Act, which repealed Missouri Compromise and allowed for a popular vote, as a symbol of constant movement of slavery westward.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l="18627" r="18627"/>
          <a:stretch>
            <a:fillRect/>
          </a:stretch>
        </p:blipFill>
        <p:spPr>
          <a:xfrm>
            <a:off x="6146478" y="1809395"/>
            <a:ext cx="5071872" cy="38770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254A1-CD31-4686-AACA-F2BD774A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8A770C-3BF2-4744-99F2-ED7C1CC22A54}"/>
              </a:ext>
            </a:extLst>
          </p:cNvPr>
          <p:cNvSpPr txBox="1"/>
          <p:nvPr/>
        </p:nvSpPr>
        <p:spPr>
          <a:xfrm>
            <a:off x="217746" y="5895647"/>
            <a:ext cx="578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Britannica, T. Editors of </a:t>
            </a:r>
            <a:r>
              <a:rPr lang="en-US" sz="1200" dirty="0" err="1"/>
              <a:t>Encyclopaedia</a:t>
            </a:r>
            <a:r>
              <a:rPr lang="en-US" sz="1200" dirty="0"/>
              <a:t>. "Free-Soil Party." Encyclopedia Britannica, May 21, 2020. https://www.britannica.com/topic/Free-Soil-Party.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2B8D2-E968-4D09-8A15-4BE26ECA6DDA}"/>
              </a:ext>
            </a:extLst>
          </p:cNvPr>
          <p:cNvSpPr txBox="1"/>
          <p:nvPr/>
        </p:nvSpPr>
        <p:spPr>
          <a:xfrm>
            <a:off x="6146478" y="5696551"/>
            <a:ext cx="5335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Originally in Harper’s Weekly. https://www.nps.gov/articles/bleedingks.htm</a:t>
            </a:r>
          </a:p>
        </p:txBody>
      </p:sp>
    </p:spTree>
    <p:extLst>
      <p:ext uri="{BB962C8B-B14F-4D97-AF65-F5344CB8AC3E}">
        <p14:creationId xmlns:p14="http://schemas.microsoft.com/office/powerpoint/2010/main" val="16351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70327"/>
          </a:xfrm>
        </p:spPr>
        <p:txBody>
          <a:bodyPr anchor="b">
            <a:normAutofit/>
          </a:bodyPr>
          <a:lstStyle/>
          <a:p>
            <a:r>
              <a:rPr lang="en-US" dirty="0"/>
              <a:t>Sarah </a:t>
            </a:r>
            <a:r>
              <a:rPr lang="en-US" dirty="0" err="1"/>
              <a:t>Mapps</a:t>
            </a:r>
            <a:r>
              <a:rPr lang="en-US" dirty="0"/>
              <a:t> Douglass</a:t>
            </a:r>
          </a:p>
        </p:txBody>
      </p:sp>
      <p:pic>
        <p:nvPicPr>
          <p:cNvPr id="8" name="Content Placeholder 7" descr="A book with a flower on it&#10;&#10;Description automatically generated with low confidence">
            <a:extLst>
              <a:ext uri="{FF2B5EF4-FFF2-40B4-BE49-F238E27FC236}">
                <a16:creationId xmlns:a16="http://schemas.microsoft.com/office/drawing/2014/main" id="{1168DD0F-D2AE-450E-88E3-E0FB9B5877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8" r="28874"/>
          <a:stretch/>
        </p:blipFill>
        <p:spPr>
          <a:xfrm>
            <a:off x="6836937" y="1462994"/>
            <a:ext cx="3637053" cy="4465017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8887" y="6356353"/>
            <a:ext cx="37973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3FE1D-C410-425B-A4B2-9F6F453E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039" y="6356353"/>
            <a:ext cx="7493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free black woman from Philadelphia.</a:t>
            </a:r>
          </a:p>
          <a:p>
            <a:pPr>
              <a:lnSpc>
                <a:spcPct val="90000"/>
              </a:lnSpc>
            </a:pPr>
            <a:r>
              <a:rPr lang="en-US" dirty="0"/>
              <a:t>A Quaker.</a:t>
            </a:r>
          </a:p>
          <a:p>
            <a:pPr>
              <a:lnSpc>
                <a:spcPct val="90000"/>
              </a:lnSpc>
            </a:pPr>
            <a:r>
              <a:rPr lang="en-US" dirty="0"/>
              <a:t>Long career educating younger Black girls.</a:t>
            </a:r>
          </a:p>
          <a:p>
            <a:pPr>
              <a:lnSpc>
                <a:spcPct val="90000"/>
              </a:lnSpc>
            </a:pPr>
            <a:r>
              <a:rPr lang="en-US" dirty="0"/>
              <a:t>Founding member of Philadelphia Anti-Slavery Society.  </a:t>
            </a:r>
          </a:p>
          <a:p>
            <a:pPr>
              <a:lnSpc>
                <a:spcPct val="90000"/>
              </a:lnSpc>
            </a:pPr>
            <a:r>
              <a:rPr lang="en-US" dirty="0"/>
              <a:t>Later attended Philadelphia Medical University.</a:t>
            </a:r>
          </a:p>
          <a:p>
            <a:pPr>
              <a:lnSpc>
                <a:spcPct val="90000"/>
              </a:lnSpc>
            </a:pPr>
            <a:r>
              <a:rPr lang="en-US" dirty="0"/>
              <a:t>Her hobby alongside all the teaching and abolition work was painting, pictured at right.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861C7-CE7F-4D6A-8CF1-2C1A69A46D87}"/>
              </a:ext>
            </a:extLst>
          </p:cNvPr>
          <p:cNvSpPr txBox="1"/>
          <p:nvPr/>
        </p:nvSpPr>
        <p:spPr>
          <a:xfrm>
            <a:off x="5606607" y="5627449"/>
            <a:ext cx="6097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j-lt"/>
              </a:rPr>
              <a:t>"I love a flower!" [graphic] / S.M. Douglass. watercolor and gouache, ca. 1833. Library Company of Philadelphia| Print Department| Amy Matilda Cassey album [P.9764.9] https://digital.librarycompany.org/islandora/object/Islandora%3A64975?solr_nav%5Bid%5D=3863331868914ec8e793&amp;solr_nav%5Bpage%5D=0&amp;solr_nav%5Boffset%5D=0</a:t>
            </a:r>
            <a:endParaRPr lang="en-US" sz="12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D25133-BCD5-4BEB-BDEF-E741E737B64B}"/>
              </a:ext>
            </a:extLst>
          </p:cNvPr>
          <p:cNvSpPr txBox="1"/>
          <p:nvPr/>
        </p:nvSpPr>
        <p:spPr>
          <a:xfrm>
            <a:off x="556911" y="5928011"/>
            <a:ext cx="52504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"Sarah </a:t>
            </a:r>
            <a:r>
              <a:rPr lang="en-US" sz="1000" dirty="0" err="1"/>
              <a:t>Mapps</a:t>
            </a:r>
            <a:r>
              <a:rPr lang="en-US" sz="1000" dirty="0"/>
              <a:t> Douglass." The Fight for Black Mobility: Traveling to Mid-Century Conventions - Accessed July 7, 2021. https://coloredconventions.org/black-mobility/associated-women/sarah-mapps-douglass/</a:t>
            </a:r>
          </a:p>
        </p:txBody>
      </p:sp>
    </p:spTree>
    <p:extLst>
      <p:ext uri="{BB962C8B-B14F-4D97-AF65-F5344CB8AC3E}">
        <p14:creationId xmlns:p14="http://schemas.microsoft.com/office/powerpoint/2010/main" val="276476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Harriet Tubman</a:t>
            </a:r>
          </a:p>
        </p:txBody>
      </p:sp>
      <p:pic>
        <p:nvPicPr>
          <p:cNvPr id="8" name="Picture 7" descr="A sepia picture containing harriet tubman, an older Black woman with a headscarf covering her hair and a big jacket.">
            <a:extLst>
              <a:ext uri="{FF2B5EF4-FFF2-40B4-BE49-F238E27FC236}">
                <a16:creationId xmlns:a16="http://schemas.microsoft.com/office/drawing/2014/main" id="{5827A85B-D26F-49D9-AC27-6404C77CC5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" r="-2" b="30980"/>
          <a:stretch/>
        </p:blipFill>
        <p:spPr>
          <a:xfrm>
            <a:off x="6197600" y="1600203"/>
            <a:ext cx="5384800" cy="452596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8887" y="6356353"/>
            <a:ext cx="37973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ADFFA-52EE-4B4A-8C11-AAA5AF7C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039" y="6356353"/>
            <a:ext cx="7493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>
            <a:normAutofit/>
          </a:bodyPr>
          <a:lstStyle/>
          <a:p>
            <a:r>
              <a:rPr lang="en-US" dirty="0"/>
              <a:t>An escaped slave.</a:t>
            </a:r>
          </a:p>
          <a:p>
            <a:r>
              <a:rPr lang="en-US" dirty="0"/>
              <a:t>Born </a:t>
            </a:r>
            <a:r>
              <a:rPr lang="en-US" dirty="0" err="1"/>
              <a:t>Araminta</a:t>
            </a:r>
            <a:r>
              <a:rPr lang="en-US" dirty="0"/>
              <a:t> Ross, she entered a marital union with a free Black man named John Tubman.</a:t>
            </a:r>
          </a:p>
          <a:p>
            <a:pPr lvl="1"/>
            <a:r>
              <a:rPr lang="en-US" dirty="0"/>
              <a:t>Took his last name and named herself Harriet.</a:t>
            </a:r>
          </a:p>
          <a:p>
            <a:r>
              <a:rPr lang="en-US" dirty="0"/>
              <a:t>Made about thirteen missions to rescue over 70 other slaves on the Underground Railroad.</a:t>
            </a:r>
          </a:p>
          <a:p>
            <a:r>
              <a:rPr lang="en-US" dirty="0"/>
              <a:t>Served as a spy for the Union (north) in the Civil War.</a:t>
            </a:r>
          </a:p>
          <a:p>
            <a:pPr lvl="1"/>
            <a:r>
              <a:rPr lang="en-US" dirty="0"/>
              <a:t>Considered first African American woman to serve in the military.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92B36-121E-4E2C-8A33-F687EC365D11}"/>
              </a:ext>
            </a:extLst>
          </p:cNvPr>
          <p:cNvSpPr txBox="1"/>
          <p:nvPr/>
        </p:nvSpPr>
        <p:spPr>
          <a:xfrm>
            <a:off x="5959011" y="6128074"/>
            <a:ext cx="62329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54595D"/>
                </a:solidFill>
                <a:effectLst/>
                <a:latin typeface="+mj-lt"/>
              </a:rPr>
              <a:t>Harriet Tubman in 1895. Horatio Seymour </a:t>
            </a:r>
            <a:r>
              <a:rPr lang="en-US" sz="1100" b="0" i="0" dirty="0" err="1">
                <a:solidFill>
                  <a:srgbClr val="54595D"/>
                </a:solidFill>
                <a:effectLst/>
                <a:latin typeface="+mj-lt"/>
              </a:rPr>
              <a:t>Squyer</a:t>
            </a:r>
            <a:r>
              <a:rPr lang="en-US" sz="1100" b="0" i="0" dirty="0">
                <a:solidFill>
                  <a:srgbClr val="54595D"/>
                </a:solidFill>
                <a:effectLst/>
                <a:latin typeface="+mj-lt"/>
              </a:rPr>
              <a:t>, 1848 - 18 Dec 1905 - National Portrait Gallery. https://en.wikipedia.org/wiki/Harriet_Tubman#/media/File:Harriet_Tubman_1895.jpg</a:t>
            </a:r>
            <a:endParaRPr lang="en-US" sz="11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BF79F-E22F-425B-844E-845A5DFE43B6}"/>
              </a:ext>
            </a:extLst>
          </p:cNvPr>
          <p:cNvSpPr txBox="1"/>
          <p:nvPr/>
        </p:nvSpPr>
        <p:spPr>
          <a:xfrm>
            <a:off x="517361" y="5981214"/>
            <a:ext cx="60977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/>
              <a:t>Michals</a:t>
            </a:r>
            <a:r>
              <a:rPr lang="en-US" sz="1100" dirty="0"/>
              <a:t>, Debra.  "Harriet Tubman."  National Women's History Museum.  2015.  www.womenshistory.org/education-resources/biographies/harriet-tubman. </a:t>
            </a:r>
          </a:p>
        </p:txBody>
      </p:sp>
    </p:spTree>
    <p:extLst>
      <p:ext uri="{BB962C8B-B14F-4D97-AF65-F5344CB8AC3E}">
        <p14:creationId xmlns:p14="http://schemas.microsoft.com/office/powerpoint/2010/main" val="12219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0454"/>
          </a:xfrm>
        </p:spPr>
        <p:txBody>
          <a:bodyPr/>
          <a:lstStyle/>
          <a:p>
            <a:r>
              <a:rPr lang="en-US" dirty="0"/>
              <a:t>Angelina and Sarah Grimke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Were raised in South Carolina in a wealthy family with many slaves.</a:t>
            </a:r>
          </a:p>
          <a:p>
            <a:r>
              <a:rPr lang="en-US" dirty="0"/>
              <a:t>The Grimke sisters became opposed to slavery after witnessing it.</a:t>
            </a:r>
          </a:p>
          <a:p>
            <a:r>
              <a:rPr lang="en-US" dirty="0"/>
              <a:t>Left the south to become an abolitionist in the north.</a:t>
            </a:r>
          </a:p>
          <a:p>
            <a:r>
              <a:rPr lang="en-US" dirty="0"/>
              <a:t>Angelina was one of the first women to speak publicly against slavery.</a:t>
            </a:r>
          </a:p>
          <a:p>
            <a:r>
              <a:rPr lang="en-US" dirty="0"/>
              <a:t>Also part of women’s rights movement.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l="-23935" r="-23935"/>
          <a:stretch>
            <a:fillRect/>
          </a:stretch>
        </p:blipFill>
        <p:spPr>
          <a:xfrm>
            <a:off x="6193535" y="1370327"/>
            <a:ext cx="5071872" cy="475615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8B447-12C8-46D4-9816-DBF40711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A1490-55E6-4E59-B311-AB7C421AF5A1}"/>
              </a:ext>
            </a:extLst>
          </p:cNvPr>
          <p:cNvSpPr txBox="1"/>
          <p:nvPr/>
        </p:nvSpPr>
        <p:spPr>
          <a:xfrm>
            <a:off x="6321755" y="6126480"/>
            <a:ext cx="49436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Angeline Grimke, wood engraving. BIOG FILE - GRIMKÉ, ANGELINA EMILY, 1805-1879 [item] [P&amp;P]. Library of Congress Prints and Photographs Division, Washington, D.C. http://hdl.loc.gov/loc.pnp/cph.3a03341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7435E-571A-4BA7-931C-C1AC4AC65189}"/>
              </a:ext>
            </a:extLst>
          </p:cNvPr>
          <p:cNvSpPr txBox="1"/>
          <p:nvPr/>
        </p:nvSpPr>
        <p:spPr>
          <a:xfrm>
            <a:off x="487680" y="5896607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Michals</a:t>
            </a:r>
            <a:r>
              <a:rPr lang="en-US" sz="1200" dirty="0"/>
              <a:t>, Debra.  "Angelina Grimke Weld."  National Women's History Museum.  2015.  www.womenshistory.org/education-resources/biographies/angelina-grimke-weld. </a:t>
            </a:r>
          </a:p>
        </p:txBody>
      </p:sp>
    </p:spTree>
    <p:extLst>
      <p:ext uri="{BB962C8B-B14F-4D97-AF65-F5344CB8AC3E}">
        <p14:creationId xmlns:p14="http://schemas.microsoft.com/office/powerpoint/2010/main" val="123256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4236"/>
            <a:ext cx="10972800" cy="914400"/>
          </a:xfrm>
        </p:spPr>
        <p:txBody>
          <a:bodyPr anchor="ctr"/>
          <a:lstStyle/>
          <a:p>
            <a:r>
              <a:rPr lang="en-US" sz="4000" dirty="0"/>
              <a:t>Racism and Sexism in Anti-Slavery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407560"/>
            <a:ext cx="5384800" cy="3626778"/>
          </a:xfrm>
        </p:spPr>
        <p:txBody>
          <a:bodyPr>
            <a:normAutofit fontScale="92500"/>
          </a:bodyPr>
          <a:lstStyle/>
          <a:p>
            <a:r>
              <a:rPr lang="en-US" dirty="0"/>
              <a:t>Both white and black women were excluded from full membership in the American Anti-Slavery Society until 1840.</a:t>
            </a:r>
          </a:p>
          <a:p>
            <a:r>
              <a:rPr lang="en-US" dirty="0"/>
              <a:t>Women responded by forming their own separate female auxiliaries—by 1838, over 100 existed.</a:t>
            </a:r>
          </a:p>
          <a:p>
            <a:r>
              <a:rPr lang="en-US" dirty="0"/>
              <a:t>1840: The World Anti-Slavery Society denied women delegates the right to speak.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8ECF7-B1AC-482C-914F-8CE245FB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424EF-1F68-4F0E-A2C8-2217DE6E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93E43-E8D8-4C2E-9570-5E271212F611}"/>
              </a:ext>
            </a:extLst>
          </p:cNvPr>
          <p:cNvSpPr txBox="1"/>
          <p:nvPr/>
        </p:nvSpPr>
        <p:spPr>
          <a:xfrm>
            <a:off x="6291189" y="5586912"/>
            <a:ext cx="584915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Victoria Elliott. “Abolitionist Practices in the Women’s Rights Movement” from </a:t>
            </a:r>
            <a:r>
              <a:rPr lang="en-US" sz="1100" i="1" dirty="0"/>
              <a:t>A Great </a:t>
            </a:r>
            <a:r>
              <a:rPr lang="en-US" sz="1100" i="1" dirty="0" err="1"/>
              <a:t>Inheritance:Examining</a:t>
            </a:r>
            <a:r>
              <a:rPr lang="en-US" sz="1100" i="1" dirty="0"/>
              <a:t> the Relationship between Abolition and the Women's Rights Movement. </a:t>
            </a:r>
            <a:r>
              <a:rPr lang="en-US" sz="1100" dirty="0"/>
              <a:t>National Parks Service. Last updated November 19, 2020. </a:t>
            </a:r>
            <a:r>
              <a:rPr lang="en-US" sz="1100" i="1" dirty="0"/>
              <a:t> </a:t>
            </a:r>
            <a:r>
              <a:rPr lang="en-US" sz="1100" dirty="0"/>
              <a:t>https://www.nps.gov/articles/000/a-great-inheritance-abolitionist-practices-in-the-women-s-rights-movement.htm</a:t>
            </a:r>
          </a:p>
        </p:txBody>
      </p:sp>
      <p:pic>
        <p:nvPicPr>
          <p:cNvPr id="5124" name="Picture 4" descr="Abolition &amp;amp; Suffrage | Not For Ourselves Alone | Ken Burns | PBS">
            <a:extLst>
              <a:ext uri="{FF2B5EF4-FFF2-40B4-BE49-F238E27FC236}">
                <a16:creationId xmlns:a16="http://schemas.microsoft.com/office/drawing/2014/main" id="{C8A835B5-EFB4-D84B-AF45-12CDC256EB8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2" y="1705135"/>
            <a:ext cx="5389562" cy="30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A86E00-8749-1249-A6BC-6391D5F8FA7D}"/>
              </a:ext>
            </a:extLst>
          </p:cNvPr>
          <p:cNvSpPr/>
          <p:nvPr/>
        </p:nvSpPr>
        <p:spPr>
          <a:xfrm>
            <a:off x="277402" y="560132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www.pbs.org</a:t>
            </a:r>
            <a:r>
              <a:rPr lang="en-US" sz="1400" dirty="0"/>
              <a:t>/</a:t>
            </a:r>
            <a:r>
              <a:rPr lang="en-US" sz="1400" dirty="0" err="1"/>
              <a:t>kenburns</a:t>
            </a:r>
            <a:r>
              <a:rPr lang="en-US" sz="1400" dirty="0"/>
              <a:t>/not-for-ourselves-alone/abolition-suffrage/</a:t>
            </a:r>
          </a:p>
        </p:txBody>
      </p:sp>
    </p:spTree>
    <p:extLst>
      <p:ext uri="{BB962C8B-B14F-4D97-AF65-F5344CB8AC3E}">
        <p14:creationId xmlns:p14="http://schemas.microsoft.com/office/powerpoint/2010/main" val="33783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44061"/>
          </a:xfrm>
        </p:spPr>
        <p:txBody>
          <a:bodyPr/>
          <a:lstStyle/>
          <a:p>
            <a:r>
              <a:rPr lang="en-US" dirty="0" err="1"/>
              <a:t>Clarina</a:t>
            </a:r>
            <a:r>
              <a:rPr lang="en-US" dirty="0"/>
              <a:t> Irene Howard Nichols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Participation in the Anti-Slavery movement helped women develop public-speaking and argumentative skills that carried over into the women’s rights movement.</a:t>
            </a:r>
          </a:p>
          <a:p>
            <a:r>
              <a:rPr lang="en-US" dirty="0"/>
              <a:t>Moved to Kansas and saw slavery firsthand.</a:t>
            </a:r>
          </a:p>
          <a:p>
            <a:r>
              <a:rPr lang="en-US" dirty="0"/>
              <a:t>Involved in Underground Railroad stops in </a:t>
            </a:r>
            <a:r>
              <a:rPr lang="en-US" dirty="0" err="1"/>
              <a:t>Quindaro</a:t>
            </a:r>
            <a:r>
              <a:rPr lang="en-US" dirty="0"/>
              <a:t>, KS.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3E68D-0CE1-4091-A9A0-7F2C52F5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The Remedial Herstory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8778B-7693-441F-BE0B-FE11EF13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3118-B386-4C70-B314-5CCF57BBD449}"/>
              </a:ext>
            </a:extLst>
          </p:cNvPr>
          <p:cNvSpPr txBox="1"/>
          <p:nvPr/>
        </p:nvSpPr>
        <p:spPr>
          <a:xfrm>
            <a:off x="487680" y="6041205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Portrait of </a:t>
            </a:r>
            <a:r>
              <a:rPr lang="en-US" sz="1000" dirty="0" err="1"/>
              <a:t>Clarina</a:t>
            </a:r>
            <a:r>
              <a:rPr lang="en-US" sz="1000" dirty="0"/>
              <a:t> Irene Howard Nichols, CA. 1845-1860. Kansas State Historical Society, </a:t>
            </a:r>
            <a:r>
              <a:rPr lang="en-US" sz="1000" dirty="0" err="1"/>
              <a:t>DaRT</a:t>
            </a:r>
            <a:r>
              <a:rPr lang="en-US" sz="1000" dirty="0"/>
              <a:t> ID 7787. https://www.kansasmemory.org/item/7787</a:t>
            </a:r>
          </a:p>
        </p:txBody>
      </p:sp>
      <p:pic>
        <p:nvPicPr>
          <p:cNvPr id="12" name="Content Placeholder 11" descr="A picture containing text, posing&#10;&#10;Description automatically generated">
            <a:extLst>
              <a:ext uri="{FF2B5EF4-FFF2-40B4-BE49-F238E27FC236}">
                <a16:creationId xmlns:a16="http://schemas.microsoft.com/office/drawing/2014/main" id="{8D0D9201-ACB8-4371-A83D-4516F90BB2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26" y="1244061"/>
            <a:ext cx="3278350" cy="477983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630A1D-E1C4-485F-8477-D17588C1D6CA}"/>
              </a:ext>
            </a:extLst>
          </p:cNvPr>
          <p:cNvSpPr txBox="1"/>
          <p:nvPr/>
        </p:nvSpPr>
        <p:spPr>
          <a:xfrm>
            <a:off x="5947627" y="5341014"/>
            <a:ext cx="56347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Oertel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Kristin T. “</a:t>
            </a:r>
            <a:r>
              <a:rPr lang="en-US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Clarina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Howard Nichols, Pioneer Abolitionist and Suffragist.” National Parks Service. https://www.nps.gov/articles/000/clarina-howard-nichols.htm</a:t>
            </a:r>
          </a:p>
        </p:txBody>
      </p:sp>
    </p:spTree>
    <p:extLst>
      <p:ext uri="{BB962C8B-B14F-4D97-AF65-F5344CB8AC3E}">
        <p14:creationId xmlns:p14="http://schemas.microsoft.com/office/powerpoint/2010/main" val="1016612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Microsoft Macintosh PowerPoint</Application>
  <PresentationFormat>Widescreen</PresentationFormat>
  <Paragraphs>134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Calibri</vt:lpstr>
      <vt:lpstr>Century Gothic</vt:lpstr>
      <vt:lpstr>Courier New</vt:lpstr>
      <vt:lpstr>Executive</vt:lpstr>
      <vt:lpstr>Entry Question</vt:lpstr>
      <vt:lpstr>Women and Abolition</vt:lpstr>
      <vt:lpstr>Abolition Movement</vt:lpstr>
      <vt:lpstr>Free Soilers</vt:lpstr>
      <vt:lpstr>Sarah Mapps Douglass</vt:lpstr>
      <vt:lpstr>Harriet Tubman</vt:lpstr>
      <vt:lpstr>Angelina and Sarah Grimke</vt:lpstr>
      <vt:lpstr>Racism and Sexism in Anti-Slavery Movement</vt:lpstr>
      <vt:lpstr>Clarina Irene Howard Nichols</vt:lpstr>
      <vt:lpstr>Sojourner Truth</vt:lpstr>
      <vt:lpstr>Frances Ellen Watkins Harper</vt:lpstr>
      <vt:lpstr>Harriet Jacobs</vt:lpstr>
      <vt:lpstr>Harriet Beecher Stowe</vt:lpstr>
      <vt:lpstr>Female Politicization</vt:lpstr>
      <vt:lpstr>Was the Abolition movement sexist and classist?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Entry Question</dc:title>
  <dc:creator>Kelsie Eckert</dc:creator>
  <cp:lastModifiedBy>Kelsie Eckert</cp:lastModifiedBy>
  <cp:revision>2</cp:revision>
  <dcterms:created xsi:type="dcterms:W3CDTF">2021-08-26T20:07:28Z</dcterms:created>
  <dcterms:modified xsi:type="dcterms:W3CDTF">2021-08-27T15:38:10Z</dcterms:modified>
</cp:coreProperties>
</file>