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489" r:id="rId2"/>
    <p:sldId id="487" r:id="rId3"/>
    <p:sldId id="540" r:id="rId4"/>
    <p:sldId id="492" r:id="rId5"/>
    <p:sldId id="493" r:id="rId6"/>
    <p:sldId id="477" r:id="rId7"/>
    <p:sldId id="541" r:id="rId8"/>
    <p:sldId id="4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p:restoredTop sz="96208"/>
  </p:normalViewPr>
  <p:slideViewPr>
    <p:cSldViewPr snapToGrid="0" snapToObjects="1">
      <p:cViewPr varScale="1">
        <p:scale>
          <a:sx n="117" d="100"/>
          <a:sy n="117" d="100"/>
        </p:scale>
        <p:origin x="19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C5108-EDCF-A040-9348-CDF78F0D677E}" type="datetimeFigureOut">
              <a:rPr lang="en-US" smtClean="0"/>
              <a:t>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9B2CA-ACC3-6943-843A-4E198B48A5CF}" type="slidenum">
              <a:rPr lang="en-US" smtClean="0"/>
              <a:t>‹#›</a:t>
            </a:fld>
            <a:endParaRPr lang="en-US"/>
          </a:p>
        </p:txBody>
      </p:sp>
    </p:spTree>
    <p:extLst>
      <p:ext uri="{BB962C8B-B14F-4D97-AF65-F5344CB8AC3E}">
        <p14:creationId xmlns:p14="http://schemas.microsoft.com/office/powerpoint/2010/main" val="1516542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381000" y="685800"/>
            <a:ext cx="6096000" cy="3429000"/>
          </a:xfrm>
          <a:ln/>
        </p:spPr>
      </p:sp>
      <p:sp>
        <p:nvSpPr>
          <p:cNvPr id="1198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5F13ED9-E71E-344A-B0E6-ABDDFCE6DFDC}" type="slidenum">
              <a:rPr kumimoji="0" lang="en-US" sz="1200" b="0" i="0" u="none" strike="noStrike" kern="1200" cap="none" spc="0" normalizeH="0" baseline="0" noProof="0">
                <a:ln>
                  <a:noFill/>
                </a:ln>
                <a:solidFill>
                  <a:prstClr val="black"/>
                </a:solidFill>
                <a:effectLst/>
                <a:uLnTx/>
                <a:uFillTx/>
                <a:latin typeface="Book Antiqua" panose="02040602050305030304" pitchFamily="18" charset="0"/>
                <a:ea typeface="ＭＳ Ｐゴシック"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Book Antiqua" panose="02040602050305030304" pitchFamily="18" charset="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https://www.womenshistory.org/resources/primary-source/declaration-sentiments-and-resolution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212615-40AB-B842-AE26-8944D0C8B9F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9725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AC151B1-B6E9-48B4-AEDC-B994010F7BDE}" type="datetime1">
              <a:rPr lang="en-US" smtClean="0">
                <a:solidFill>
                  <a:prstClr val="black">
                    <a:lumMod val="65000"/>
                    <a:lumOff val="35000"/>
                  </a:prstClr>
                </a:solidFill>
              </a:rPr>
              <a:t>2/5/22</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r>
              <a:rPr lang="en-US">
                <a:solidFill>
                  <a:prstClr val="black">
                    <a:lumMod val="65000"/>
                    <a:lumOff val="35000"/>
                  </a:prstClr>
                </a:solidFill>
              </a:rPr>
              <a:t>The Remedial Herstory Project</a:t>
            </a:r>
            <a:endParaRPr lang="en-US" dirty="0">
              <a:solidFill>
                <a:prstClr val="black">
                  <a:lumMod val="65000"/>
                  <a:lumOff val="35000"/>
                </a:prstClr>
              </a:solidFill>
            </a:endParaRPr>
          </a:p>
        </p:txBody>
      </p:sp>
    </p:spTree>
    <p:extLst>
      <p:ext uri="{BB962C8B-B14F-4D97-AF65-F5344CB8AC3E}">
        <p14:creationId xmlns:p14="http://schemas.microsoft.com/office/powerpoint/2010/main" val="191542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494785-192B-468B-A952-BD24CE660F8D}"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85269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D64A6C-FB15-4CF2-B874-B0D366CB3DB5}"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174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10668000" cy="990600"/>
          </a:xfrm>
        </p:spPr>
        <p:txBody>
          <a:bodyPr/>
          <a:lstStyle/>
          <a:p>
            <a:r>
              <a:rPr lang="en-US"/>
              <a:t>Click to edit Master title style</a:t>
            </a:r>
          </a:p>
        </p:txBody>
      </p:sp>
      <p:sp>
        <p:nvSpPr>
          <p:cNvPr id="3" name="ClipArt Placeholder 2"/>
          <p:cNvSpPr>
            <a:spLocks noGrp="1"/>
          </p:cNvSpPr>
          <p:nvPr>
            <p:ph type="clipArt" sz="half" idx="1"/>
          </p:nvPr>
        </p:nvSpPr>
        <p:spPr>
          <a:xfrm>
            <a:off x="914400" y="1676400"/>
            <a:ext cx="5232400" cy="4572000"/>
          </a:xfrm>
        </p:spPr>
        <p:txBody>
          <a:bodyPr/>
          <a:lstStyle/>
          <a:p>
            <a:endParaRPr lang="en-US"/>
          </a:p>
        </p:txBody>
      </p:sp>
      <p:sp>
        <p:nvSpPr>
          <p:cNvPr id="4" name="Text Placeholder 3"/>
          <p:cNvSpPr>
            <a:spLocks noGrp="1"/>
          </p:cNvSpPr>
          <p:nvPr>
            <p:ph type="body" sz="half" idx="2"/>
          </p:nvPr>
        </p:nvSpPr>
        <p:spPr>
          <a:xfrm>
            <a:off x="6350000" y="1676400"/>
            <a:ext cx="523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14400" y="6400800"/>
            <a:ext cx="2540000" cy="457200"/>
          </a:xfrm>
        </p:spPr>
        <p:txBody>
          <a:bodyPr/>
          <a:lstStyle>
            <a:lvl1pPr>
              <a:defRPr/>
            </a:lvl1pPr>
          </a:lstStyle>
          <a:p>
            <a:fld id="{A70DC708-DC32-465E-A6F9-11BF4F7B3E2A}"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6" name="Footer Placeholder 5"/>
          <p:cNvSpPr>
            <a:spLocks noGrp="1"/>
          </p:cNvSpPr>
          <p:nvPr>
            <p:ph type="ftr" sz="quarter" idx="11"/>
          </p:nvPr>
        </p:nvSpPr>
        <p:spPr>
          <a:xfrm>
            <a:off x="4318000" y="6400800"/>
            <a:ext cx="3860800" cy="457200"/>
          </a:xfrm>
        </p:spPr>
        <p:txBody>
          <a:bodyPr/>
          <a:lstStyle>
            <a:lvl1pPr>
              <a:defRPr/>
            </a:lvl1p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a:xfrm>
            <a:off x="9042400" y="6400800"/>
            <a:ext cx="2540000" cy="457200"/>
          </a:xfrm>
        </p:spPr>
        <p:txBody>
          <a:bodyPr/>
          <a:lstStyle>
            <a:lvl1pPr>
              <a:defRPr/>
            </a:lvl1pPr>
          </a:lstStyle>
          <a:p>
            <a:fld id="{5E8BA4FB-E92D-CE4B-A159-91A05DB9E5B7}" type="slidenum">
              <a:rPr lang="en-US">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94169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3"/>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5514ED5-FDE9-433E-88D4-561CDA9E3306}"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prstClr val="black">
                    <a:lumMod val="65000"/>
                    <a:lumOff val="35000"/>
                  </a:prstClr>
                </a:solidFill>
              </a:rPr>
              <a:t>The Remedial Herstory Project</a:t>
            </a:r>
          </a:p>
        </p:txBody>
      </p:sp>
      <p:sp>
        <p:nvSpPr>
          <p:cNvPr id="7" name="Rectangle 6"/>
          <p:cNvSpPr>
            <a:spLocks noGrp="1" noChangeArrowheads="1"/>
          </p:cNvSpPr>
          <p:nvPr>
            <p:ph type="sldNum" sz="quarter" idx="12"/>
          </p:nvPr>
        </p:nvSpPr>
        <p:spPr>
          <a:ln/>
        </p:spPr>
        <p:txBody>
          <a:bodyPr/>
          <a:lstStyle>
            <a:lvl1pPr>
              <a:defRPr/>
            </a:lvl1pPr>
          </a:lstStyle>
          <a:p>
            <a:fld id="{C15A2B48-0465-6B45-B7E9-8DAAD49019EB}" type="slidenum">
              <a:rPr lang="en-US">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23807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5CF4D9-1AE4-490A-8933-1DBDBDBA3849}"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8841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3"/>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6"/>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3E23BC-3A01-4049-94C1-E801F42063D4}"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6" name="Slide Number Placeholder 5"/>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9" name="Oval 8"/>
          <p:cNvSpPr/>
          <p:nvPr/>
        </p:nvSpPr>
        <p:spPr>
          <a:xfrm>
            <a:off x="5728972"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Tree>
    <p:extLst>
      <p:ext uri="{BB962C8B-B14F-4D97-AF65-F5344CB8AC3E}">
        <p14:creationId xmlns:p14="http://schemas.microsoft.com/office/powerpoint/2010/main" val="291652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3"/>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C1ABD3-53E7-40AF-9111-7478E96C6140}"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621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97602"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6A97E67-67F5-4A35-8522-0EA46486D78B}"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9" name="Slide Number Placeholder 8"/>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6230112" y="2212851"/>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7006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DEFB9-0CF1-41C4-8FAF-E4051BEC2BA8}"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5" name="Slide Number Placeholder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3264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9ECE7-D85C-4740-ACE4-9E11CADD5952}"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4" name="Slide Number Placeholder 3"/>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0733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1" y="273053"/>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8" y="2438403"/>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9EB255-FD48-48D2-8D29-F9DB0B22CA24}"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0056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6"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6"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9436"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F6E204-646F-4259-A1D9-63597DB9BD67}" type="datetime1">
              <a:rPr lang="en-US" smtClean="0">
                <a:solidFill>
                  <a:prstClr val="black">
                    <a:lumMod val="65000"/>
                    <a:lumOff val="35000"/>
                  </a:prstClr>
                </a:solidFill>
              </a:rPr>
              <a:t>2/5/22</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r>
              <a:rPr lang="en-US">
                <a:solidFill>
                  <a:prstClr val="black">
                    <a:lumMod val="65000"/>
                    <a:lumOff val="35000"/>
                  </a:prstClr>
                </a:solidFill>
              </a:rPr>
              <a:t>The Remedial Herstory Project</a:t>
            </a:r>
          </a:p>
        </p:txBody>
      </p:sp>
      <p:sp>
        <p:nvSpPr>
          <p:cNvPr id="7" name="Slide Number Placeholder 6"/>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2743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2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3"/>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C09B109-A8E3-4CA1-A428-1E9A4D39AE44}" type="datetime1">
              <a:rPr lang="en-US" smtClean="0">
                <a:solidFill>
                  <a:prstClr val="black">
                    <a:lumMod val="65000"/>
                    <a:lumOff val="35000"/>
                  </a:prstClr>
                </a:solidFill>
              </a:rPr>
              <a:t>2/5/22</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878887" y="6356353"/>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solidFill>
                  <a:prstClr val="black">
                    <a:lumMod val="65000"/>
                    <a:lumOff val="35000"/>
                  </a:prstClr>
                </a:solidFill>
              </a:rPr>
              <a:t>The Remedial Herstory Project</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11391039" y="6356353"/>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11277015"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
        <p:nvSpPr>
          <p:cNvPr id="8" name="Oval 7"/>
          <p:cNvSpPr/>
          <p:nvPr/>
        </p:nvSpPr>
        <p:spPr>
          <a:xfrm>
            <a:off x="758827"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Book Antiqua"/>
            </a:endParaRPr>
          </a:p>
        </p:txBody>
      </p:sp>
    </p:spTree>
    <p:extLst>
      <p:ext uri="{BB962C8B-B14F-4D97-AF65-F5344CB8AC3E}">
        <p14:creationId xmlns:p14="http://schemas.microsoft.com/office/powerpoint/2010/main" val="2698129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 Question</a:t>
            </a:r>
          </a:p>
        </p:txBody>
      </p:sp>
      <p:sp>
        <p:nvSpPr>
          <p:cNvPr id="4" name="Text Placeholder 3"/>
          <p:cNvSpPr>
            <a:spLocks noGrp="1"/>
          </p:cNvSpPr>
          <p:nvPr>
            <p:ph type="body" sz="half" idx="2"/>
          </p:nvPr>
        </p:nvSpPr>
        <p:spPr/>
        <p:txBody>
          <a:bodyPr/>
          <a:lstStyle/>
          <a:p>
            <a:r>
              <a:rPr lang="en-US" dirty="0"/>
              <a:t>Few women ever asked for the right to vote, why do you think Temperance and Abolition women would see the vote as the next step?</a:t>
            </a: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253E9CB5-82C5-40A9-92F5-141693E0159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pic>
        <p:nvPicPr>
          <p:cNvPr id="11" name="Content Placeholder 10" descr="Text&#10;&#10;Description automatically generated">
            <a:extLst>
              <a:ext uri="{FF2B5EF4-FFF2-40B4-BE49-F238E27FC236}">
                <a16:creationId xmlns:a16="http://schemas.microsoft.com/office/drawing/2014/main" id="{58114F28-ED9B-F245-AC92-22FC91F95DDB}"/>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257425" y="589756"/>
            <a:ext cx="4064000" cy="5219700"/>
          </a:xfrm>
          <a:prstGeom prst="rect">
            <a:avLst/>
          </a:prstGeom>
          <a:noFill/>
        </p:spPr>
      </p:pic>
      <p:sp>
        <p:nvSpPr>
          <p:cNvPr id="13" name="TextBox 12">
            <a:extLst>
              <a:ext uri="{FF2B5EF4-FFF2-40B4-BE49-F238E27FC236}">
                <a16:creationId xmlns:a16="http://schemas.microsoft.com/office/drawing/2014/main" id="{7C0C758F-61B1-BD45-87A4-376A6DD5BF09}"/>
              </a:ext>
            </a:extLst>
          </p:cNvPr>
          <p:cNvSpPr txBox="1"/>
          <p:nvPr/>
        </p:nvSpPr>
        <p:spPr>
          <a:xfrm>
            <a:off x="572702" y="5826084"/>
            <a:ext cx="5748723" cy="6001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Book Antiqua"/>
                <a:ea typeface="+mn-ea"/>
                <a:cs typeface="+mn-cs"/>
              </a:rPr>
              <a:t>Signers of the Declaration of </a:t>
            </a:r>
            <a:r>
              <a:rPr kumimoji="0" lang="en-US" sz="1100" b="0" i="0" u="none" strike="noStrike" kern="1200" cap="none" spc="0" normalizeH="0" baseline="0" noProof="0" dirty="0" err="1">
                <a:ln>
                  <a:noFill/>
                </a:ln>
                <a:solidFill>
                  <a:prstClr val="black"/>
                </a:solidFill>
                <a:effectLst/>
                <a:uLnTx/>
                <a:uFillTx/>
                <a:latin typeface="Book Antiqua"/>
                <a:ea typeface="+mn-ea"/>
                <a:cs typeface="+mn-cs"/>
              </a:rPr>
              <a:t>Sentimemts</a:t>
            </a:r>
            <a:r>
              <a:rPr kumimoji="0" lang="en-US" sz="1100" b="0" i="0" u="none" strike="noStrike" kern="1200" cap="none" spc="0" normalizeH="0" baseline="0" noProof="0" dirty="0">
                <a:ln>
                  <a:noFill/>
                </a:ln>
                <a:solidFill>
                  <a:prstClr val="black"/>
                </a:solidFill>
                <a:effectLst/>
                <a:uLnTx/>
                <a:uFillTx/>
                <a:latin typeface="Book Antiqua"/>
                <a:ea typeface="+mn-ea"/>
                <a:cs typeface="+mn-cs"/>
              </a:rPr>
              <a:t>, 1848. https://en.wikipedia.org/wiki/Seneca_Falls_Convention#/media/File:Woman's_Rights_Convention.jpg</a:t>
            </a:r>
          </a:p>
        </p:txBody>
      </p:sp>
    </p:spTree>
    <p:extLst>
      <p:ext uri="{BB962C8B-B14F-4D97-AF65-F5344CB8AC3E}">
        <p14:creationId xmlns:p14="http://schemas.microsoft.com/office/powerpoint/2010/main" val="221379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Women’s Suffrage</a:t>
            </a:r>
          </a:p>
        </p:txBody>
      </p:sp>
      <p:sp>
        <p:nvSpPr>
          <p:cNvPr id="3" name="Subtitle 2"/>
          <p:cNvSpPr>
            <a:spLocks noGrp="1"/>
          </p:cNvSpPr>
          <p:nvPr>
            <p:ph type="subTitle" idx="1"/>
          </p:nvPr>
        </p:nvSpPr>
        <p:spPr/>
        <p:txBody>
          <a:bodyPr/>
          <a:lstStyle/>
          <a:p>
            <a:r>
              <a:rPr lang="en-US" dirty="0"/>
              <a:t>The Remedial Herstory Project</a:t>
            </a:r>
          </a:p>
        </p:txBody>
      </p:sp>
      <p:sp>
        <p:nvSpPr>
          <p:cNvPr id="4" name="Footer Placeholder 3">
            <a:extLst>
              <a:ext uri="{FF2B5EF4-FFF2-40B4-BE49-F238E27FC236}">
                <a16:creationId xmlns:a16="http://schemas.microsoft.com/office/drawing/2014/main" id="{4B54BC2F-9EB3-464F-A53F-153365A44CD6}"/>
              </a:ext>
            </a:extLst>
          </p:cNvPr>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a:extLst>
              <a:ext uri="{FF2B5EF4-FFF2-40B4-BE49-F238E27FC236}">
                <a16:creationId xmlns:a16="http://schemas.microsoft.com/office/drawing/2014/main" id="{EB7C7CFD-1CEE-4CF6-B3AA-36C6EE333336}"/>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413993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EAEF-DF6F-4246-9083-AB703D277817}"/>
              </a:ext>
            </a:extLst>
          </p:cNvPr>
          <p:cNvSpPr>
            <a:spLocks noGrp="1"/>
          </p:cNvSpPr>
          <p:nvPr>
            <p:ph type="title"/>
          </p:nvPr>
        </p:nvSpPr>
        <p:spPr>
          <a:xfrm>
            <a:off x="609600" y="0"/>
            <a:ext cx="10972800" cy="1600200"/>
          </a:xfrm>
        </p:spPr>
        <p:txBody>
          <a:bodyPr anchor="b">
            <a:normAutofit/>
          </a:bodyPr>
          <a:lstStyle/>
          <a:p>
            <a:r>
              <a:rPr lang="en-US" dirty="0"/>
              <a:t>Suffrage</a:t>
            </a:r>
          </a:p>
        </p:txBody>
      </p:sp>
      <p:pic>
        <p:nvPicPr>
          <p:cNvPr id="7" name="Picture Placeholder 9" descr="Text&#10;&#10;Description automatically generated">
            <a:extLst>
              <a:ext uri="{FF2B5EF4-FFF2-40B4-BE49-F238E27FC236}">
                <a16:creationId xmlns:a16="http://schemas.microsoft.com/office/drawing/2014/main" id="{9DA1F256-9467-1A43-8E66-9C15BBF2BFCD}"/>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3203" b="4114"/>
          <a:stretch/>
        </p:blipFill>
        <p:spPr>
          <a:xfrm>
            <a:off x="6197600" y="1600203"/>
            <a:ext cx="5384800" cy="4525963"/>
          </a:xfrm>
          <a:noFill/>
        </p:spPr>
      </p:pic>
      <p:sp>
        <p:nvSpPr>
          <p:cNvPr id="4" name="Footer Placeholder 3">
            <a:extLst>
              <a:ext uri="{FF2B5EF4-FFF2-40B4-BE49-F238E27FC236}">
                <a16:creationId xmlns:a16="http://schemas.microsoft.com/office/drawing/2014/main" id="{6F7C6816-775A-AF48-8768-E0B95F829A5C}"/>
              </a:ext>
            </a:extLst>
          </p:cNvPr>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536ABAD1-99DC-674B-B776-6725EBB18D2C}"/>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Content Placeholder 2">
            <a:extLst>
              <a:ext uri="{FF2B5EF4-FFF2-40B4-BE49-F238E27FC236}">
                <a16:creationId xmlns:a16="http://schemas.microsoft.com/office/drawing/2014/main" id="{2C7C50FD-3B2E-ED49-87AB-E13FDA39FF53}"/>
              </a:ext>
            </a:extLst>
          </p:cNvPr>
          <p:cNvSpPr>
            <a:spLocks noGrp="1"/>
          </p:cNvSpPr>
          <p:nvPr>
            <p:ph sz="quarter" idx="13"/>
          </p:nvPr>
        </p:nvSpPr>
        <p:spPr>
          <a:xfrm>
            <a:off x="487680" y="1600200"/>
            <a:ext cx="5388864" cy="4526280"/>
          </a:xfrm>
        </p:spPr>
        <p:txBody>
          <a:bodyPr>
            <a:normAutofit lnSpcReduction="10000"/>
          </a:bodyPr>
          <a:lstStyle/>
          <a:p>
            <a:r>
              <a:rPr lang="en-US" dirty="0"/>
              <a:t>“</a:t>
            </a:r>
            <a:r>
              <a:rPr lang="en-US" b="1" dirty="0"/>
              <a:t>Suffrage</a:t>
            </a:r>
            <a:r>
              <a:rPr lang="en-US" dirty="0"/>
              <a:t>” means to have the right to vote.</a:t>
            </a:r>
          </a:p>
          <a:p>
            <a:r>
              <a:rPr lang="en-US" dirty="0"/>
              <a:t>To be “</a:t>
            </a:r>
            <a:r>
              <a:rPr lang="en-US" b="1" dirty="0"/>
              <a:t>enfranchised</a:t>
            </a:r>
            <a:r>
              <a:rPr lang="en-US" dirty="0"/>
              <a:t>” also means to have the right to vote.</a:t>
            </a:r>
          </a:p>
          <a:p>
            <a:r>
              <a:rPr lang="en-US" dirty="0"/>
              <a:t>Prior to having the vote, women had some rights, but they varied by state.</a:t>
            </a:r>
          </a:p>
          <a:p>
            <a:r>
              <a:rPr lang="en-US" dirty="0"/>
              <a:t>Women often lost financial control at marriage. They even lost custody of their children.</a:t>
            </a:r>
          </a:p>
          <a:p>
            <a:r>
              <a:rPr lang="en-US" dirty="0"/>
              <a:t>This type of status is called “</a:t>
            </a:r>
            <a:r>
              <a:rPr lang="en-US" b="1" dirty="0"/>
              <a:t>chattel</a:t>
            </a:r>
            <a:r>
              <a:rPr lang="en-US" dirty="0"/>
              <a:t>.”</a:t>
            </a:r>
          </a:p>
        </p:txBody>
      </p:sp>
      <p:sp>
        <p:nvSpPr>
          <p:cNvPr id="8" name="TextBox 7">
            <a:extLst>
              <a:ext uri="{FF2B5EF4-FFF2-40B4-BE49-F238E27FC236}">
                <a16:creationId xmlns:a16="http://schemas.microsoft.com/office/drawing/2014/main" id="{A4797CD7-8F19-0C4B-B6DE-2F0B57B87AFC}"/>
              </a:ext>
            </a:extLst>
          </p:cNvPr>
          <p:cNvSpPr txBox="1"/>
          <p:nvPr/>
        </p:nvSpPr>
        <p:spPr>
          <a:xfrm>
            <a:off x="6142402" y="6167480"/>
            <a:ext cx="5570727" cy="5539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Call to the First Women's Rights Convention as it appeared in the Seneca County Courier, July 14, 1848. https://www.nps.gov/wori/learn/historyculture/participants-of-the-first-womens-rights-</a:t>
            </a:r>
            <a:r>
              <a:rPr kumimoji="0" lang="en-US" sz="1000" b="0" i="0" u="none" strike="noStrike" kern="1200" cap="none" spc="0" normalizeH="0" baseline="0" noProof="0" dirty="0" err="1">
                <a:ln>
                  <a:noFill/>
                </a:ln>
                <a:solidFill>
                  <a:prstClr val="black"/>
                </a:solidFill>
                <a:effectLst/>
                <a:uLnTx/>
                <a:uFillTx/>
                <a:latin typeface="Book Antiqua"/>
                <a:ea typeface="+mn-ea"/>
                <a:cs typeface="+mn-cs"/>
              </a:rPr>
              <a:t>convention.htm</a:t>
            </a:r>
            <a:r>
              <a:rPr kumimoji="0" lang="en-US" sz="1000" b="0" i="0" u="none" strike="noStrike" kern="1200" cap="none" spc="0" normalizeH="0" baseline="0" noProof="0" dirty="0">
                <a:ln>
                  <a:noFill/>
                </a:ln>
                <a:solidFill>
                  <a:prstClr val="black"/>
                </a:solidFill>
                <a:effectLst/>
                <a:uLnTx/>
                <a:uFillTx/>
                <a:latin typeface="Book Antiqua"/>
                <a:ea typeface="+mn-ea"/>
                <a:cs typeface="+mn-cs"/>
              </a:rPr>
              <a:t>.</a:t>
            </a:r>
          </a:p>
        </p:txBody>
      </p:sp>
    </p:spTree>
    <p:extLst>
      <p:ext uri="{BB962C8B-B14F-4D97-AF65-F5344CB8AC3E}">
        <p14:creationId xmlns:p14="http://schemas.microsoft.com/office/powerpoint/2010/main" val="197964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b">
            <a:normAutofit/>
          </a:bodyPr>
          <a:lstStyle/>
          <a:p>
            <a:r>
              <a:rPr lang="en-US" dirty="0"/>
              <a:t>Seneca Falls Convention</a:t>
            </a:r>
          </a:p>
        </p:txBody>
      </p:sp>
      <p:sp>
        <p:nvSpPr>
          <p:cNvPr id="2" name="Content Placeholder 1"/>
          <p:cNvSpPr>
            <a:spLocks noGrp="1"/>
          </p:cNvSpPr>
          <p:nvPr>
            <p:ph sz="half" idx="2"/>
          </p:nvPr>
        </p:nvSpPr>
        <p:spPr/>
        <p:txBody>
          <a:bodyPr>
            <a:normAutofit fontScale="92500" lnSpcReduction="10000"/>
          </a:bodyPr>
          <a:lstStyle/>
          <a:p>
            <a:pPr fontAlgn="base">
              <a:spcBef>
                <a:spcPct val="0"/>
              </a:spcBef>
              <a:spcAft>
                <a:spcPts val="600"/>
              </a:spcAft>
              <a:buFont typeface="Arial" charset="0"/>
              <a:buChar char="•"/>
            </a:pPr>
            <a:r>
              <a:rPr lang="en-US" dirty="0"/>
              <a:t>The first of many conventions to promote “the social, civil, and religious rights of women.</a:t>
            </a:r>
            <a:r>
              <a:rPr lang="ja-JP" altLang="en-US" dirty="0"/>
              <a:t>”</a:t>
            </a:r>
            <a:endParaRPr lang="en-US" dirty="0"/>
          </a:p>
          <a:p>
            <a:pPr fontAlgn="base">
              <a:spcBef>
                <a:spcPct val="0"/>
              </a:spcBef>
              <a:spcAft>
                <a:spcPts val="600"/>
              </a:spcAft>
              <a:buFont typeface="Arial" charset="0"/>
              <a:buChar char="•"/>
            </a:pPr>
            <a:r>
              <a:rPr lang="en-US" dirty="0"/>
              <a:t>A group of women and men gathered at a conference in Seneca Falls, NY in 1848.</a:t>
            </a:r>
          </a:p>
          <a:p>
            <a:pPr fontAlgn="base">
              <a:spcBef>
                <a:spcPct val="0"/>
              </a:spcBef>
              <a:spcAft>
                <a:spcPts val="600"/>
              </a:spcAft>
              <a:buFont typeface="Arial" charset="0"/>
              <a:buChar char="•"/>
            </a:pPr>
            <a:r>
              <a:rPr lang="en-US" dirty="0"/>
              <a:t>This conference was led by Elizabeth Cady Stanton and Lucretia Mott.</a:t>
            </a:r>
          </a:p>
          <a:p>
            <a:pPr fontAlgn="base">
              <a:spcBef>
                <a:spcPct val="0"/>
              </a:spcBef>
              <a:spcAft>
                <a:spcPts val="600"/>
              </a:spcAft>
              <a:buFont typeface="Arial" charset="0"/>
              <a:buChar char="•"/>
            </a:pPr>
            <a:r>
              <a:rPr lang="en-US" dirty="0"/>
              <a:t>Conference attendees wrote the Declaration of Sentiments.</a:t>
            </a:r>
          </a:p>
          <a:p>
            <a:pPr fontAlgn="base">
              <a:spcBef>
                <a:spcPct val="0"/>
              </a:spcBef>
              <a:spcAft>
                <a:spcPts val="600"/>
              </a:spcAft>
              <a:buFont typeface="Arial" charset="0"/>
              <a:buChar char="•"/>
            </a:pPr>
            <a:r>
              <a:rPr lang="en-US" dirty="0"/>
              <a:t>No women of color were in attendance. Frederick Douglass was the only Black person.</a:t>
            </a:r>
          </a:p>
        </p:txBody>
      </p:sp>
      <p:sp>
        <p:nvSpPr>
          <p:cNvPr id="4" name="Footer Placeholder 3"/>
          <p:cNvSpPr>
            <a:spLocks noGrp="1"/>
          </p:cNvSpPr>
          <p:nvPr>
            <p:ph type="ftr" sz="quarter" idx="11"/>
          </p:nvPr>
        </p:nvSpPr>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6" name="Slide Number Placeholder 5">
            <a:extLst>
              <a:ext uri="{FF2B5EF4-FFF2-40B4-BE49-F238E27FC236}">
                <a16:creationId xmlns:a16="http://schemas.microsoft.com/office/drawing/2014/main" id="{6B841E21-1929-4A2C-95A9-CACC48C87B4E}"/>
              </a:ext>
            </a:extLst>
          </p:cNvPr>
          <p:cNvSpPr>
            <a:spLocks noGrp="1"/>
          </p:cNvSpPr>
          <p:nvPr>
            <p:ph type="sldNum" sz="quarter" idx="12"/>
          </p:nvPr>
        </p:nvSpPr>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TextBox 8">
            <a:extLst>
              <a:ext uri="{FF2B5EF4-FFF2-40B4-BE49-F238E27FC236}">
                <a16:creationId xmlns:a16="http://schemas.microsoft.com/office/drawing/2014/main" id="{360701A8-4B19-4F8F-B7CF-35EE2C485E55}"/>
              </a:ext>
            </a:extLst>
          </p:cNvPr>
          <p:cNvSpPr txBox="1"/>
          <p:nvPr/>
        </p:nvSpPr>
        <p:spPr>
          <a:xfrm>
            <a:off x="5994401" y="5841150"/>
            <a:ext cx="53848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History.com editors. “Seneca Falls Convention.” HISTORY. Last updated November 20, 2019. https://www.history.com/topics/womens-rights/seneca-falls-convention</a:t>
            </a:r>
          </a:p>
        </p:txBody>
      </p:sp>
      <p:sp>
        <p:nvSpPr>
          <p:cNvPr id="11" name="TextBox 10">
            <a:extLst>
              <a:ext uri="{FF2B5EF4-FFF2-40B4-BE49-F238E27FC236}">
                <a16:creationId xmlns:a16="http://schemas.microsoft.com/office/drawing/2014/main" id="{21F7A557-70A7-4372-B688-24B0EA4D9754}"/>
              </a:ext>
            </a:extLst>
          </p:cNvPr>
          <p:cNvSpPr txBox="1"/>
          <p:nvPr/>
        </p:nvSpPr>
        <p:spPr>
          <a:xfrm>
            <a:off x="6015638" y="6176752"/>
            <a:ext cx="5748723" cy="55399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Signers of the Declaration of </a:t>
            </a:r>
            <a:r>
              <a:rPr kumimoji="0" lang="en-US" sz="1000" b="0" i="0" u="none" strike="noStrike" kern="1200" cap="none" spc="0" normalizeH="0" baseline="0" noProof="0" dirty="0" err="1">
                <a:ln>
                  <a:noFill/>
                </a:ln>
                <a:solidFill>
                  <a:prstClr val="black"/>
                </a:solidFill>
                <a:effectLst/>
                <a:uLnTx/>
                <a:uFillTx/>
                <a:latin typeface="Book Antiqua"/>
                <a:ea typeface="+mn-ea"/>
                <a:cs typeface="+mn-cs"/>
              </a:rPr>
              <a:t>Sentimemts</a:t>
            </a:r>
            <a:r>
              <a:rPr kumimoji="0" lang="en-US" sz="1000" b="0" i="0" u="none" strike="noStrike" kern="1200" cap="none" spc="0" normalizeH="0" baseline="0" noProof="0" dirty="0">
                <a:ln>
                  <a:noFill/>
                </a:ln>
                <a:solidFill>
                  <a:prstClr val="black"/>
                </a:solidFill>
                <a:effectLst/>
                <a:uLnTx/>
                <a:uFillTx/>
                <a:latin typeface="Book Antiqua"/>
                <a:ea typeface="+mn-ea"/>
                <a:cs typeface="+mn-cs"/>
              </a:rPr>
              <a:t>, 1848. https://en.wikipedia.org/wiki/Seneca_Falls_Convention#/media/File:Woman's_Rights_Convention.jpg</a:t>
            </a:r>
          </a:p>
        </p:txBody>
      </p:sp>
      <p:pic>
        <p:nvPicPr>
          <p:cNvPr id="10" name="Content Placeholder 9" descr="Text&#10;&#10;Description automatically generated">
            <a:extLst>
              <a:ext uri="{FF2B5EF4-FFF2-40B4-BE49-F238E27FC236}">
                <a16:creationId xmlns:a16="http://schemas.microsoft.com/office/drawing/2014/main" id="{EF0E2734-60EA-5C40-9398-3443BC2EE453}"/>
              </a:ext>
            </a:extLst>
          </p:cNvPr>
          <p:cNvPicPr>
            <a:picLocks noGrp="1" noChangeAspect="1"/>
          </p:cNvPicPr>
          <p:nvPr>
            <p:ph sz="quarter" idx="13"/>
          </p:nvPr>
        </p:nvPicPr>
        <p:blipFill>
          <a:blip r:embed="rId2" cstate="email">
            <a:extLst>
              <a:ext uri="{28A0092B-C50C-407E-A947-70E740481C1C}">
                <a14:useLocalDpi xmlns:a14="http://schemas.microsoft.com/office/drawing/2010/main" val="0"/>
              </a:ext>
            </a:extLst>
          </a:blip>
          <a:stretch>
            <a:fillRect/>
          </a:stretch>
        </p:blipFill>
        <p:spPr>
          <a:xfrm>
            <a:off x="1420212" y="1600200"/>
            <a:ext cx="3523864" cy="4525963"/>
          </a:xfrm>
          <a:prstGeom prst="rect">
            <a:avLst/>
          </a:prstGeom>
          <a:noFill/>
        </p:spPr>
      </p:pic>
    </p:spTree>
    <p:extLst>
      <p:ext uri="{BB962C8B-B14F-4D97-AF65-F5344CB8AC3E}">
        <p14:creationId xmlns:p14="http://schemas.microsoft.com/office/powerpoint/2010/main" val="254133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dirty="0"/>
              <a:t>Lucre</a:t>
            </a:r>
            <a:r>
              <a:rPr lang="en-US" dirty="0"/>
              <a:t>t</a:t>
            </a:r>
            <a:r>
              <a:rPr dirty="0"/>
              <a:t>ia Mott</a:t>
            </a: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7" name="Slide Number Placeholder 6">
            <a:extLst>
              <a:ext uri="{FF2B5EF4-FFF2-40B4-BE49-F238E27FC236}">
                <a16:creationId xmlns:a16="http://schemas.microsoft.com/office/drawing/2014/main" id="{DCBF4171-72EB-4036-8DCD-AEFECE9809C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2" name="Content Placeholder 1"/>
          <p:cNvSpPr>
            <a:spLocks noGrp="1"/>
          </p:cNvSpPr>
          <p:nvPr>
            <p:ph sz="quarter" idx="13"/>
          </p:nvPr>
        </p:nvSpPr>
        <p:spPr/>
        <p:txBody>
          <a:bodyPr/>
          <a:lstStyle/>
          <a:p>
            <a:r>
              <a:rPr lang="en-US" dirty="0"/>
              <a:t>1793-1880</a:t>
            </a:r>
          </a:p>
          <a:p>
            <a:r>
              <a:rPr lang="en-US" dirty="0"/>
              <a:t>Quaker preacher.</a:t>
            </a:r>
          </a:p>
          <a:p>
            <a:r>
              <a:rPr lang="en-US" dirty="0"/>
              <a:t>Helped found Philadelphia Female Anti-Slavery Society.</a:t>
            </a:r>
          </a:p>
          <a:p>
            <a:r>
              <a:rPr lang="en-US" dirty="0"/>
              <a:t>Met Elizabeth Cady Stanton at World Anti-Slavery Convention in 1840, leading her to women’s rights.</a:t>
            </a:r>
          </a:p>
          <a:p>
            <a:r>
              <a:rPr lang="en-US" dirty="0"/>
              <a:t>Abolitionist, suffragist and role model for future leaders.</a:t>
            </a:r>
          </a:p>
        </p:txBody>
      </p:sp>
      <p:sp>
        <p:nvSpPr>
          <p:cNvPr id="11" name="TextBox 10">
            <a:extLst>
              <a:ext uri="{FF2B5EF4-FFF2-40B4-BE49-F238E27FC236}">
                <a16:creationId xmlns:a16="http://schemas.microsoft.com/office/drawing/2014/main" id="{3D8EE35C-37C4-4AE5-85CF-EFE592967939}"/>
              </a:ext>
            </a:extLst>
          </p:cNvPr>
          <p:cNvSpPr txBox="1"/>
          <p:nvPr/>
        </p:nvSpPr>
        <p:spPr>
          <a:xfrm>
            <a:off x="487680" y="5900422"/>
            <a:ext cx="609414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srgbClr val="333333"/>
                </a:solidFill>
                <a:effectLst/>
                <a:uLnTx/>
                <a:uFillTx/>
                <a:latin typeface="Book Antiqua"/>
                <a:ea typeface="+mn-ea"/>
                <a:cs typeface="+mn-cs"/>
              </a:rPr>
              <a:t>Michals</a:t>
            </a:r>
            <a:r>
              <a:rPr kumimoji="0" lang="en-US" sz="1200" b="0" i="0" u="none" strike="noStrike" kern="1200" cap="none" spc="0" normalizeH="0" baseline="0" noProof="0" dirty="0">
                <a:ln>
                  <a:noFill/>
                </a:ln>
                <a:solidFill>
                  <a:srgbClr val="333333"/>
                </a:solidFill>
                <a:effectLst/>
                <a:uLnTx/>
                <a:uFillTx/>
                <a:latin typeface="Book Antiqua"/>
                <a:ea typeface="+mn-ea"/>
                <a:cs typeface="+mn-cs"/>
              </a:rPr>
              <a:t>, Debra “Lucretia Mott.” National Women’s History Museum. 2017. www.womenshistory.org/education-resources/biographies/lucretia-mott.</a:t>
            </a:r>
            <a:endParaRPr kumimoji="0" lang="en-US" sz="1200" b="0" i="0" u="none" strike="noStrike" kern="1200" cap="none" spc="0" normalizeH="0" baseline="0" noProof="0" dirty="0">
              <a:ln>
                <a:noFill/>
              </a:ln>
              <a:solidFill>
                <a:prstClr val="black"/>
              </a:solidFill>
              <a:effectLst/>
              <a:uLnTx/>
              <a:uFillTx/>
              <a:latin typeface="Book Antiqua"/>
              <a:ea typeface="+mn-ea"/>
              <a:cs typeface="+mn-cs"/>
            </a:endParaRPr>
          </a:p>
        </p:txBody>
      </p:sp>
      <p:sp>
        <p:nvSpPr>
          <p:cNvPr id="12" name="TextBox 11">
            <a:extLst>
              <a:ext uri="{FF2B5EF4-FFF2-40B4-BE49-F238E27FC236}">
                <a16:creationId xmlns:a16="http://schemas.microsoft.com/office/drawing/2014/main" id="{1F6C3DBC-95C9-4436-95E9-BD84E9D2FF43}"/>
              </a:ext>
            </a:extLst>
          </p:cNvPr>
          <p:cNvSpPr txBox="1"/>
          <p:nvPr/>
        </p:nvSpPr>
        <p:spPr>
          <a:xfrm>
            <a:off x="6291998" y="6060281"/>
            <a:ext cx="5388863"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Joseph Kylie, </a:t>
            </a:r>
            <a:r>
              <a:rPr kumimoji="0" lang="en-US" sz="1000" b="0" i="1" u="none" strike="noStrike" kern="1200" cap="none" spc="0" normalizeH="0" baseline="0" noProof="0" dirty="0">
                <a:ln>
                  <a:noFill/>
                </a:ln>
                <a:solidFill>
                  <a:prstClr val="black"/>
                </a:solidFill>
                <a:effectLst/>
                <a:uLnTx/>
                <a:uFillTx/>
                <a:latin typeface="Book Antiqua"/>
                <a:ea typeface="+mn-ea"/>
                <a:cs typeface="+mn-cs"/>
              </a:rPr>
              <a:t>Lucretia Mott</a:t>
            </a:r>
            <a:r>
              <a:rPr kumimoji="0" lang="en-US" sz="1000" b="0" i="0" u="none" strike="noStrike" kern="1200" cap="none" spc="0" normalizeH="0" baseline="0" noProof="0" dirty="0">
                <a:ln>
                  <a:noFill/>
                </a:ln>
                <a:solidFill>
                  <a:prstClr val="black"/>
                </a:solidFill>
                <a:effectLst/>
                <a:uLnTx/>
                <a:uFillTx/>
                <a:latin typeface="Book Antiqua"/>
                <a:ea typeface="+mn-ea"/>
                <a:cs typeface="+mn-cs"/>
              </a:rPr>
              <a:t>, 1842, oil on canvas, National Portrait Gallery, Smithsonian Institution; gift of Mrs. Alan Valentine, NPG.74.72 https://npg.si.edu/object/npg_NPG.74.72?destination=edan-search/default_search%3Freturn_all%3D1%26edan_local%3D1%26edan_q%3Dlucretia%252Bmott</a:t>
            </a:r>
          </a:p>
        </p:txBody>
      </p:sp>
      <p:pic>
        <p:nvPicPr>
          <p:cNvPr id="10" name="Content Placeholder 9" descr="A painting of a person&#10;&#10;Description automatically generated with medium confidence">
            <a:extLst>
              <a:ext uri="{FF2B5EF4-FFF2-40B4-BE49-F238E27FC236}">
                <a16:creationId xmlns:a16="http://schemas.microsoft.com/office/drawing/2014/main" id="{BC34ED3D-2AC5-9F46-AD4E-1C60243F52D3}"/>
              </a:ext>
            </a:extLst>
          </p:cNvPr>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7080250" y="1666081"/>
            <a:ext cx="3619500" cy="4394200"/>
          </a:xfrm>
          <a:prstGeom prst="rect">
            <a:avLst/>
          </a:prstGeom>
        </p:spPr>
      </p:pic>
    </p:spTree>
    <p:extLst>
      <p:ext uri="{BB962C8B-B14F-4D97-AF65-F5344CB8AC3E}">
        <p14:creationId xmlns:p14="http://schemas.microsoft.com/office/powerpoint/2010/main" val="24846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Elizabeth Cady Stanton</a:t>
            </a:r>
          </a:p>
        </p:txBody>
      </p:sp>
      <p:sp>
        <p:nvSpPr>
          <p:cNvPr id="3" name="Content Placeholder 2"/>
          <p:cNvSpPr>
            <a:spLocks noGrp="1"/>
          </p:cNvSpPr>
          <p:nvPr>
            <p:ph sz="half" idx="2"/>
          </p:nvPr>
        </p:nvSpPr>
        <p:spPr/>
        <p:txBody>
          <a:bodyPr>
            <a:normAutofit/>
          </a:bodyPr>
          <a:lstStyle/>
          <a:p>
            <a:r>
              <a:rPr lang="en-US" dirty="0"/>
              <a:t>Elizabeth Cady Stanton was an abolitionist, temperance crusader, and suffragist. </a:t>
            </a:r>
          </a:p>
          <a:p>
            <a:r>
              <a:rPr lang="en-US" dirty="0"/>
              <a:t>Her home was a stop on the Underground Railroad.</a:t>
            </a:r>
          </a:p>
          <a:p>
            <a:r>
              <a:rPr lang="en-US" dirty="0"/>
              <a:t>On women’s exclusion from the Anti-Slavery meeting, she said: "We resolved to hold a convention as soon as we returned home, and form a society to advocate the rights of women." </a:t>
            </a:r>
          </a:p>
          <a:p>
            <a:endParaRPr lang="en-US" dirty="0"/>
          </a:p>
        </p:txBody>
      </p:sp>
      <p:sp>
        <p:nvSpPr>
          <p:cNvPr id="4" name="Footer Placeholder 3">
            <a:extLst>
              <a:ext uri="{FF2B5EF4-FFF2-40B4-BE49-F238E27FC236}">
                <a16:creationId xmlns:a16="http://schemas.microsoft.com/office/drawing/2014/main" id="{1FEFFF3C-32FF-427A-885A-BAE9FBF56B8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9BD69772-F91F-4EA6-BDC6-C5A6E2B4D717}"/>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pic>
        <p:nvPicPr>
          <p:cNvPr id="16" name="Content Placeholder 15" descr="A picture containing text, person, old, white&#10;&#10;Description automatically generated">
            <a:extLst>
              <a:ext uri="{FF2B5EF4-FFF2-40B4-BE49-F238E27FC236}">
                <a16:creationId xmlns:a16="http://schemas.microsoft.com/office/drawing/2014/main" id="{FFB14F16-5F72-420C-8393-C6C2CF34A2B1}"/>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706732" y="1600200"/>
            <a:ext cx="2969455" cy="4338489"/>
          </a:xfrm>
        </p:spPr>
      </p:pic>
      <p:sp>
        <p:nvSpPr>
          <p:cNvPr id="9" name="TextBox 8">
            <a:extLst>
              <a:ext uri="{FF2B5EF4-FFF2-40B4-BE49-F238E27FC236}">
                <a16:creationId xmlns:a16="http://schemas.microsoft.com/office/drawing/2014/main" id="{EE51E80F-2923-424A-86C5-8D87C5745F26}"/>
              </a:ext>
            </a:extLst>
          </p:cNvPr>
          <p:cNvSpPr txBox="1"/>
          <p:nvPr/>
        </p:nvSpPr>
        <p:spPr>
          <a:xfrm>
            <a:off x="5841144" y="6033817"/>
            <a:ext cx="609771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a:ln>
                  <a:noFill/>
                </a:ln>
                <a:solidFill>
                  <a:prstClr val="black"/>
                </a:solidFill>
                <a:effectLst/>
                <a:uLnTx/>
                <a:uFillTx/>
                <a:latin typeface="Book Antiqua"/>
                <a:ea typeface="+mn-ea"/>
                <a:cs typeface="+mn-cs"/>
              </a:rPr>
              <a:t>Michals</a:t>
            </a:r>
            <a:r>
              <a:rPr kumimoji="0" lang="en-US" sz="1050" b="0" i="0" u="none" strike="noStrike" kern="1200" cap="none" spc="0" normalizeH="0" baseline="0" noProof="0" dirty="0">
                <a:ln>
                  <a:noFill/>
                </a:ln>
                <a:solidFill>
                  <a:prstClr val="black"/>
                </a:solidFill>
                <a:effectLst/>
                <a:uLnTx/>
                <a:uFillTx/>
                <a:latin typeface="Book Antiqua"/>
                <a:ea typeface="+mn-ea"/>
                <a:cs typeface="+mn-cs"/>
              </a:rPr>
              <a:t>, Debra. "Elizabeth Cady Stanton." National Women's History Museum. 2017. www.womenshistory.org/education-resources/biographies/elizabeth-cady-stanton.</a:t>
            </a:r>
          </a:p>
        </p:txBody>
      </p:sp>
      <p:sp>
        <p:nvSpPr>
          <p:cNvPr id="17" name="TextBox 16">
            <a:extLst>
              <a:ext uri="{FF2B5EF4-FFF2-40B4-BE49-F238E27FC236}">
                <a16:creationId xmlns:a16="http://schemas.microsoft.com/office/drawing/2014/main" id="{C43C6C9D-E9FD-4A37-B0E7-513FB86E58BA}"/>
              </a:ext>
            </a:extLst>
          </p:cNvPr>
          <p:cNvSpPr txBox="1"/>
          <p:nvPr/>
        </p:nvSpPr>
        <p:spPr>
          <a:xfrm>
            <a:off x="468324" y="6007614"/>
            <a:ext cx="56276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Unknown photographer. Elizabeth Cady Stanton. https://en.wikipedia.org/wiki/Elizabeth_Cady_Stanton#/media/File:Elizabeth_Stanton.jpg</a:t>
            </a:r>
          </a:p>
        </p:txBody>
      </p:sp>
    </p:spTree>
    <p:extLst>
      <p:ext uri="{BB962C8B-B14F-4D97-AF65-F5344CB8AC3E}">
        <p14:creationId xmlns:p14="http://schemas.microsoft.com/office/powerpoint/2010/main" val="97781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53A5D-4201-074C-A0FE-9C7CF014D800}"/>
              </a:ext>
            </a:extLst>
          </p:cNvPr>
          <p:cNvSpPr>
            <a:spLocks noGrp="1"/>
          </p:cNvSpPr>
          <p:nvPr>
            <p:ph type="title"/>
          </p:nvPr>
        </p:nvSpPr>
        <p:spPr>
          <a:xfrm>
            <a:off x="609600" y="0"/>
            <a:ext cx="10972800" cy="1600200"/>
          </a:xfrm>
        </p:spPr>
        <p:txBody>
          <a:bodyPr anchor="b">
            <a:normAutofit/>
          </a:bodyPr>
          <a:lstStyle/>
          <a:p>
            <a:r>
              <a:rPr lang="en-US" dirty="0"/>
              <a:t>Looming Civil War</a:t>
            </a:r>
          </a:p>
        </p:txBody>
      </p:sp>
      <p:pic>
        <p:nvPicPr>
          <p:cNvPr id="7" name="Content Placeholder 6">
            <a:extLst>
              <a:ext uri="{FF2B5EF4-FFF2-40B4-BE49-F238E27FC236}">
                <a16:creationId xmlns:a16="http://schemas.microsoft.com/office/drawing/2014/main" id="{8D16FCC7-03DF-E240-9AC8-F62F47F43AB7}"/>
              </a:ext>
            </a:extLst>
          </p:cNvPr>
          <p:cNvPicPr>
            <a:picLocks noGrp="1" noChangeAspect="1"/>
          </p:cNvPicPr>
          <p:nvPr>
            <p:ph sz="half" idx="2"/>
          </p:nvPr>
        </p:nvPicPr>
        <p:blipFill>
          <a:blip r:embed="rId2"/>
          <a:stretch>
            <a:fillRect/>
          </a:stretch>
        </p:blipFill>
        <p:spPr>
          <a:xfrm>
            <a:off x="6197600" y="1991967"/>
            <a:ext cx="5384800" cy="3742435"/>
          </a:xfrm>
          <a:prstGeom prst="rect">
            <a:avLst/>
          </a:prstGeom>
          <a:noFill/>
        </p:spPr>
      </p:pic>
      <p:sp>
        <p:nvSpPr>
          <p:cNvPr id="4" name="Footer Placeholder 3">
            <a:extLst>
              <a:ext uri="{FF2B5EF4-FFF2-40B4-BE49-F238E27FC236}">
                <a16:creationId xmlns:a16="http://schemas.microsoft.com/office/drawing/2014/main" id="{6D0B68C2-A1FC-1D4A-9792-1CF0F41817BC}"/>
              </a:ext>
            </a:extLst>
          </p:cNvPr>
          <p:cNvSpPr>
            <a:spLocks noGrp="1"/>
          </p:cNvSpPr>
          <p:nvPr>
            <p:ph type="ftr" sz="quarter" idx="11"/>
          </p:nvPr>
        </p:nvSpPr>
        <p:spPr>
          <a:xfrm>
            <a:off x="878887" y="6356353"/>
            <a:ext cx="3797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F88FBF5B-E17D-9A49-8467-0CABB3A76D41}"/>
              </a:ext>
            </a:extLst>
          </p:cNvPr>
          <p:cNvSpPr>
            <a:spLocks noGrp="1"/>
          </p:cNvSpPr>
          <p:nvPr>
            <p:ph type="sldNum" sz="quarter" idx="12"/>
          </p:nvPr>
        </p:nvSpPr>
        <p:spPr>
          <a:xfrm>
            <a:off x="11391039" y="6356353"/>
            <a:ext cx="749300" cy="365125"/>
          </a:xfrm>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Content Placeholder 5">
            <a:extLst>
              <a:ext uri="{FF2B5EF4-FFF2-40B4-BE49-F238E27FC236}">
                <a16:creationId xmlns:a16="http://schemas.microsoft.com/office/drawing/2014/main" id="{159773AD-495F-6845-8B2F-5BD27E9113C8}"/>
              </a:ext>
            </a:extLst>
          </p:cNvPr>
          <p:cNvSpPr>
            <a:spLocks noGrp="1"/>
          </p:cNvSpPr>
          <p:nvPr>
            <p:ph sz="quarter" idx="13"/>
          </p:nvPr>
        </p:nvSpPr>
        <p:spPr>
          <a:xfrm>
            <a:off x="487680" y="1600200"/>
            <a:ext cx="5388864" cy="4526280"/>
          </a:xfrm>
        </p:spPr>
        <p:txBody>
          <a:bodyPr>
            <a:normAutofit/>
          </a:bodyPr>
          <a:lstStyle/>
          <a:p>
            <a:pPr>
              <a:lnSpc>
                <a:spcPct val="90000"/>
              </a:lnSpc>
            </a:pPr>
            <a:r>
              <a:rPr lang="en-US" dirty="0"/>
              <a:t>Conferences like these occurred all over the country for the next decade leading to the Civil War.</a:t>
            </a:r>
            <a:endParaRPr lang="en-US"/>
          </a:p>
          <a:p>
            <a:pPr>
              <a:lnSpc>
                <a:spcPct val="90000"/>
              </a:lnSpc>
            </a:pPr>
            <a:r>
              <a:rPr lang="en-US" dirty="0"/>
              <a:t>When the war broke out, the women activists in the movement shifted gears and focused their reform efforts toward the war. They joined as nurses, helped on the Underground Railroad, and fundraised.</a:t>
            </a:r>
            <a:endParaRPr lang="en-US"/>
          </a:p>
          <a:p>
            <a:pPr>
              <a:lnSpc>
                <a:spcPct val="90000"/>
              </a:lnSpc>
            </a:pPr>
            <a:r>
              <a:rPr lang="en-US" dirty="0"/>
              <a:t>The suffrage movement stalled and would not be picked up again until after the war.</a:t>
            </a:r>
            <a:endParaRPr lang="en-US"/>
          </a:p>
        </p:txBody>
      </p:sp>
      <p:sp>
        <p:nvSpPr>
          <p:cNvPr id="8" name="Rectangle 7">
            <a:extLst>
              <a:ext uri="{FF2B5EF4-FFF2-40B4-BE49-F238E27FC236}">
                <a16:creationId xmlns:a16="http://schemas.microsoft.com/office/drawing/2014/main" id="{280C2DC0-894B-C048-9FB8-4E19BB73960A}"/>
              </a:ext>
            </a:extLst>
          </p:cNvPr>
          <p:cNvSpPr/>
          <p:nvPr/>
        </p:nvSpPr>
        <p:spPr>
          <a:xfrm>
            <a:off x="6096000" y="5802355"/>
            <a:ext cx="6096000" cy="553998"/>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Book Antiqua"/>
                <a:ea typeface="+mn-ea"/>
                <a:cs typeface="+mn-cs"/>
              </a:rPr>
              <a:t>William </a:t>
            </a:r>
            <a:r>
              <a:rPr kumimoji="0" lang="en-US" sz="1000" b="0" i="0" u="none" strike="noStrike" kern="1200" cap="none" spc="0" normalizeH="0" baseline="0" noProof="0" dirty="0" err="1">
                <a:ln>
                  <a:noFill/>
                </a:ln>
                <a:solidFill>
                  <a:prstClr val="black"/>
                </a:solidFill>
                <a:effectLst/>
                <a:uLnTx/>
                <a:uFillTx/>
                <a:latin typeface="Book Antiqua"/>
                <a:ea typeface="+mn-ea"/>
                <a:cs typeface="+mn-cs"/>
              </a:rPr>
              <a:t>Wiswell</a:t>
            </a:r>
            <a:r>
              <a:rPr kumimoji="0" lang="en-US" sz="1000" b="0" i="0" u="none" strike="noStrike" kern="1200" cap="none" spc="0" normalizeH="0" baseline="0" noProof="0" dirty="0">
                <a:ln>
                  <a:noFill/>
                </a:ln>
                <a:solidFill>
                  <a:prstClr val="black"/>
                </a:solidFill>
                <a:effectLst/>
                <a:uLnTx/>
                <a:uFillTx/>
                <a:latin typeface="Book Antiqua"/>
                <a:ea typeface="+mn-ea"/>
                <a:cs typeface="+mn-cs"/>
              </a:rPr>
              <a:t>, “Secession Exploded” Cincinnati, 1861. PC/US - 1861.W818, no. 2 (B size) [P&amp;P]</a:t>
            </a:r>
            <a:r>
              <a:rPr kumimoji="0" lang="en-US" sz="1000" b="1" i="0" u="none" strike="noStrike" kern="1200" cap="none" spc="0" normalizeH="0" baseline="0" noProof="0" dirty="0">
                <a:ln>
                  <a:noFill/>
                </a:ln>
                <a:solidFill>
                  <a:prstClr val="black"/>
                </a:solidFill>
                <a:effectLst/>
                <a:uLnTx/>
                <a:uFillTx/>
                <a:latin typeface="Book Antiqua"/>
                <a:ea typeface="+mn-ea"/>
                <a:cs typeface="+mn-cs"/>
              </a:rPr>
              <a:t> </a:t>
            </a:r>
            <a:r>
              <a:rPr kumimoji="0" lang="en-US" sz="1000" b="0" i="0" u="none" strike="noStrike" kern="1200" cap="none" spc="0" normalizeH="0" baseline="0" noProof="0" dirty="0">
                <a:ln>
                  <a:noFill/>
                </a:ln>
                <a:solidFill>
                  <a:prstClr val="black"/>
                </a:solidFill>
                <a:effectLst/>
                <a:uLnTx/>
                <a:uFillTx/>
                <a:latin typeface="Book Antiqua"/>
                <a:ea typeface="+mn-ea"/>
                <a:cs typeface="+mn-cs"/>
              </a:rPr>
              <a:t>Library of Congress Prints and Photographs Division Washington, D.C. 20540. http://</a:t>
            </a:r>
            <a:r>
              <a:rPr kumimoji="0" lang="en-US" sz="1000" b="0" i="0" u="none" strike="noStrike" kern="1200" cap="none" spc="0" normalizeH="0" baseline="0" noProof="0" dirty="0" err="1">
                <a:ln>
                  <a:noFill/>
                </a:ln>
                <a:solidFill>
                  <a:prstClr val="black"/>
                </a:solidFill>
                <a:effectLst/>
                <a:uLnTx/>
                <a:uFillTx/>
                <a:latin typeface="Book Antiqua"/>
                <a:ea typeface="+mn-ea"/>
                <a:cs typeface="+mn-cs"/>
              </a:rPr>
              <a:t>hdl.loc.gov</a:t>
            </a:r>
            <a:r>
              <a:rPr kumimoji="0" lang="en-US" sz="1000" b="0" i="0" u="none" strike="noStrike" kern="1200" cap="none" spc="0" normalizeH="0" baseline="0" noProof="0" dirty="0">
                <a:ln>
                  <a:noFill/>
                </a:ln>
                <a:solidFill>
                  <a:prstClr val="black"/>
                </a:solidFill>
                <a:effectLst/>
                <a:uLnTx/>
                <a:uFillTx/>
                <a:latin typeface="Book Antiqua"/>
                <a:ea typeface="+mn-ea"/>
                <a:cs typeface="+mn-cs"/>
              </a:rPr>
              <a:t>/</a:t>
            </a:r>
            <a:r>
              <a:rPr kumimoji="0" lang="en-US" sz="1000" b="0" i="0" u="none" strike="noStrike" kern="1200" cap="none" spc="0" normalizeH="0" baseline="0" noProof="0" dirty="0" err="1">
                <a:ln>
                  <a:noFill/>
                </a:ln>
                <a:solidFill>
                  <a:prstClr val="black"/>
                </a:solidFill>
                <a:effectLst/>
                <a:uLnTx/>
                <a:uFillTx/>
                <a:latin typeface="Book Antiqua"/>
                <a:ea typeface="+mn-ea"/>
                <a:cs typeface="+mn-cs"/>
              </a:rPr>
              <a:t>loc.pnp</a:t>
            </a:r>
            <a:r>
              <a:rPr kumimoji="0" lang="en-US" sz="1000" b="0" i="0" u="none" strike="noStrike" kern="1200" cap="none" spc="0" normalizeH="0" baseline="0" noProof="0" dirty="0">
                <a:ln>
                  <a:noFill/>
                </a:ln>
                <a:solidFill>
                  <a:prstClr val="black"/>
                </a:solidFill>
                <a:effectLst/>
                <a:uLnTx/>
                <a:uFillTx/>
                <a:latin typeface="Book Antiqua"/>
                <a:ea typeface="+mn-ea"/>
                <a:cs typeface="+mn-cs"/>
              </a:rPr>
              <a:t>/cph.3b36109</a:t>
            </a:r>
            <a:endParaRPr kumimoji="0" lang="en-US" sz="1000" b="1" i="0" u="none" strike="noStrike" kern="1200" cap="none" spc="0" normalizeH="0" baseline="0" noProof="0" dirty="0">
              <a:ln>
                <a:noFill/>
              </a:ln>
              <a:solidFill>
                <a:prstClr val="black"/>
              </a:solidFill>
              <a:effectLst/>
              <a:uLnTx/>
              <a:uFillTx/>
              <a:latin typeface="Book Antiqua"/>
              <a:ea typeface="+mn-ea"/>
              <a:cs typeface="+mn-cs"/>
            </a:endParaRPr>
          </a:p>
        </p:txBody>
      </p:sp>
    </p:spTree>
    <p:extLst>
      <p:ext uri="{BB962C8B-B14F-4D97-AF65-F5344CB8AC3E}">
        <p14:creationId xmlns:p14="http://schemas.microsoft.com/office/powerpoint/2010/main" val="88694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issues remain problems for women?</a:t>
            </a:r>
          </a:p>
        </p:txBody>
      </p:sp>
      <p:sp>
        <p:nvSpPr>
          <p:cNvPr id="3" name="Text Placeholder 2"/>
          <p:cNvSpPr>
            <a:spLocks noGrp="1"/>
          </p:cNvSpPr>
          <p:nvPr>
            <p:ph type="body" sz="half" idx="2"/>
          </p:nvPr>
        </p:nvSpPr>
        <p:spPr/>
        <p:txBody>
          <a:bodyPr>
            <a:normAutofit/>
          </a:bodyPr>
          <a:lstStyle/>
          <a:p>
            <a:r>
              <a:rPr lang="en-US" dirty="0"/>
              <a:t>Complete the inquiry using primary and secondary sources.</a:t>
            </a: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rPr>
              <a:t>The Remedial Herstory Project</a:t>
            </a:r>
          </a:p>
        </p:txBody>
      </p:sp>
      <p:sp>
        <p:nvSpPr>
          <p:cNvPr id="5" name="Slide Number Placeholder 4">
            <a:extLst>
              <a:ext uri="{FF2B5EF4-FFF2-40B4-BE49-F238E27FC236}">
                <a16:creationId xmlns:a16="http://schemas.microsoft.com/office/drawing/2014/main" id="{3511D3A9-5BCE-4AC7-9D3C-71724CBF723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A9B540C-44DA-4F69-89C9-7C84606640D3}" type="slidenum">
              <a:rPr kumimoji="0" lang="en-US"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pic>
        <p:nvPicPr>
          <p:cNvPr id="10" name="Picture Placeholder 9" descr="Text&#10;&#10;Description automatically generated">
            <a:extLst>
              <a:ext uri="{FF2B5EF4-FFF2-40B4-BE49-F238E27FC236}">
                <a16:creationId xmlns:a16="http://schemas.microsoft.com/office/drawing/2014/main" id="{6681BFA5-8A68-4EAE-8F44-410E75BE567A}"/>
              </a:ext>
            </a:extLst>
          </p:cNvPr>
          <p:cNvPicPr>
            <a:picLocks noGrp="1" noChangeAspect="1"/>
          </p:cNvPicPr>
          <p:nvPr>
            <p:ph type="pic" idx="1"/>
          </p:nvPr>
        </p:nvPicPr>
        <p:blipFill rotWithShape="1">
          <a:blip r:embed="rId3" cstate="email">
            <a:extLst>
              <a:ext uri="{28A0092B-C50C-407E-A947-70E740481C1C}">
                <a14:useLocalDpi xmlns:a14="http://schemas.microsoft.com/office/drawing/2010/main" val="0"/>
              </a:ext>
            </a:extLst>
          </a:blip>
          <a:srcRect l="-2832" t="13292" r="2832" b="53608"/>
          <a:stretch/>
        </p:blipFill>
        <p:spPr>
          <a:xfrm>
            <a:off x="2010836" y="1143000"/>
            <a:ext cx="8072965" cy="4541044"/>
          </a:xfrm>
        </p:spPr>
      </p:pic>
      <p:sp>
        <p:nvSpPr>
          <p:cNvPr id="12" name="TextBox 11">
            <a:extLst>
              <a:ext uri="{FF2B5EF4-FFF2-40B4-BE49-F238E27FC236}">
                <a16:creationId xmlns:a16="http://schemas.microsoft.com/office/drawing/2014/main" id="{0BBAEAA1-AB68-49B5-92ED-429D52D9530B}"/>
              </a:ext>
            </a:extLst>
          </p:cNvPr>
          <p:cNvSpPr txBox="1"/>
          <p:nvPr/>
        </p:nvSpPr>
        <p:spPr>
          <a:xfrm>
            <a:off x="10322072" y="1143000"/>
            <a:ext cx="1628190" cy="20928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Report of the Woman's Rights Convention, held at Seneca Falls, New York, July 19th and 20th, . Proceedings and Declaration of Sentiments. John Dick at the North Star Office, Rochester, New York, July 19-20, 1848. Online Text. https://www.loc.gov/item/rbcmiller001106/.</a:t>
            </a:r>
          </a:p>
        </p:txBody>
      </p:sp>
    </p:spTree>
    <p:extLst>
      <p:ext uri="{BB962C8B-B14F-4D97-AF65-F5344CB8AC3E}">
        <p14:creationId xmlns:p14="http://schemas.microsoft.com/office/powerpoint/2010/main" val="2561506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847</Words>
  <Application>Microsoft Macintosh PowerPoint</Application>
  <PresentationFormat>Widescreen</PresentationFormat>
  <Paragraphs>61</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 Antiqua</vt:lpstr>
      <vt:lpstr>Calibri</vt:lpstr>
      <vt:lpstr>Century Gothic</vt:lpstr>
      <vt:lpstr>Courier New</vt:lpstr>
      <vt:lpstr>Executive</vt:lpstr>
      <vt:lpstr>Entry Question</vt:lpstr>
      <vt:lpstr>Women’s Suffrage</vt:lpstr>
      <vt:lpstr>Suffrage</vt:lpstr>
      <vt:lpstr>Seneca Falls Convention</vt:lpstr>
      <vt:lpstr>Lucretia Mott</vt:lpstr>
      <vt:lpstr>Elizabeth Cady Stanton</vt:lpstr>
      <vt:lpstr>Looming Civil War</vt:lpstr>
      <vt:lpstr>What issues remain problems for women?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Kelsie Eckert</dc:creator>
  <cp:lastModifiedBy>Kelsie Eckert</cp:lastModifiedBy>
  <cp:revision>2</cp:revision>
  <dcterms:created xsi:type="dcterms:W3CDTF">2021-08-27T15:38:39Z</dcterms:created>
  <dcterms:modified xsi:type="dcterms:W3CDTF">2022-02-05T19:37:05Z</dcterms:modified>
</cp:coreProperties>
</file>