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438" r:id="rId2"/>
    <p:sldId id="439" r:id="rId3"/>
    <p:sldId id="279" r:id="rId4"/>
    <p:sldId id="281" r:id="rId5"/>
    <p:sldId id="409" r:id="rId6"/>
    <p:sldId id="410" r:id="rId7"/>
    <p:sldId id="282" r:id="rId8"/>
    <p:sldId id="290" r:id="rId9"/>
    <p:sldId id="291" r:id="rId10"/>
    <p:sldId id="292" r:id="rId11"/>
    <p:sldId id="293" r:id="rId12"/>
    <p:sldId id="329" r:id="rId13"/>
    <p:sldId id="330" r:id="rId14"/>
    <p:sldId id="294" r:id="rId15"/>
    <p:sldId id="297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/>
    <p:restoredTop sz="96197"/>
  </p:normalViewPr>
  <p:slideViewPr>
    <p:cSldViewPr snapToGrid="0" snapToObjects="1">
      <p:cViewPr varScale="1">
        <p:scale>
          <a:sx n="117" d="100"/>
          <a:sy n="117" d="100"/>
        </p:scale>
        <p:origin x="1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D79D-910C-1F4C-95E6-D316FF5B889E}" type="datetimeFigureOut">
              <a:rPr lang="en-US" smtClean="0"/>
              <a:t>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71FFF-3243-7A41-9C64-9D42E2EF0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17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7"/>
          <p:cNvSpPr txBox="1"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7"/>
          <p:cNvSpPr txBox="1">
            <a:spLocks noGrp="1"/>
          </p:cNvSpPr>
          <p:nvPr>
            <p:ph type="body" idx="1"/>
          </p:nvPr>
        </p:nvSpPr>
        <p:spPr>
          <a:xfrm>
            <a:off x="958850" y="273051"/>
            <a:ext cx="66611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" name="Google Shape;20;p177"/>
          <p:cNvSpPr txBox="1">
            <a:spLocks noGrp="1"/>
          </p:cNvSpPr>
          <p:nvPr>
            <p:ph type="body" idx="2"/>
          </p:nvPr>
        </p:nvSpPr>
        <p:spPr>
          <a:xfrm>
            <a:off x="7876117" y="2438401"/>
            <a:ext cx="4011084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" name="Google Shape;21;p177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7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Remedial Herstory Project</a:t>
            </a:r>
            <a:endParaRPr/>
          </a:p>
        </p:txBody>
      </p:sp>
      <p:sp>
        <p:nvSpPr>
          <p:cNvPr id="23" name="Google Shape;23;p177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19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Title, Clip Art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9"/>
          <p:cNvSpPr txBox="1">
            <a:spLocks noGrp="1"/>
          </p:cNvSpPr>
          <p:nvPr>
            <p:ph type="title"/>
          </p:nvPr>
        </p:nvSpPr>
        <p:spPr>
          <a:xfrm>
            <a:off x="914400" y="533400"/>
            <a:ext cx="1066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9"/>
          <p:cNvSpPr>
            <a:spLocks noGrp="1"/>
          </p:cNvSpPr>
          <p:nvPr>
            <p:ph type="clipArt" idx="2"/>
          </p:nvPr>
        </p:nvSpPr>
        <p:spPr>
          <a:xfrm>
            <a:off x="914400" y="1676400"/>
            <a:ext cx="52324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89"/>
          <p:cNvSpPr txBox="1">
            <a:spLocks noGrp="1"/>
          </p:cNvSpPr>
          <p:nvPr>
            <p:ph type="body" idx="1"/>
          </p:nvPr>
        </p:nvSpPr>
        <p:spPr>
          <a:xfrm>
            <a:off x="6350000" y="1676400"/>
            <a:ext cx="523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89"/>
          <p:cNvSpPr txBox="1">
            <a:spLocks noGrp="1"/>
          </p:cNvSpPr>
          <p:nvPr>
            <p:ph type="dt" idx="10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9"/>
          <p:cNvSpPr txBox="1">
            <a:spLocks noGrp="1"/>
          </p:cNvSpPr>
          <p:nvPr>
            <p:ph type="ftr" idx="11"/>
          </p:nvPr>
        </p:nvSpPr>
        <p:spPr>
          <a:xfrm>
            <a:off x="43180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Remedial Herstory Project</a:t>
            </a:r>
            <a:endParaRPr/>
          </a:p>
        </p:txBody>
      </p:sp>
      <p:sp>
        <p:nvSpPr>
          <p:cNvPr id="102" name="Google Shape;102;p189"/>
          <p:cNvSpPr txBox="1">
            <a:spLocks noGrp="1"/>
          </p:cNvSpPr>
          <p:nvPr>
            <p:ph type="sldNum" idx="12"/>
          </p:nvPr>
        </p:nvSpPr>
        <p:spPr>
          <a:xfrm>
            <a:off x="90424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79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itle, Text, and 2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0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90"/>
          <p:cNvSpPr txBox="1">
            <a:spLocks noGrp="1"/>
          </p:cNvSpPr>
          <p:nvPr>
            <p:ph type="body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0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0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Remedial Herstory Project</a:t>
            </a:r>
            <a:endParaRPr/>
          </a:p>
        </p:txBody>
      </p:sp>
      <p:sp>
        <p:nvSpPr>
          <p:cNvPr id="110" name="Google Shape;110;p190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09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itle and Text over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91"/>
          <p:cNvSpPr txBox="1">
            <a:spLocks noGrp="1"/>
          </p:cNvSpPr>
          <p:nvPr>
            <p:ph type="body" idx="2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91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1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Remedial Herstory Project</a:t>
            </a:r>
            <a:endParaRPr/>
          </a:p>
        </p:txBody>
      </p:sp>
      <p:sp>
        <p:nvSpPr>
          <p:cNvPr id="117" name="Google Shape;117;p191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185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29E180F-A5AC-494C-8330-ED9E9C5F8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83BE1CD-B03C-7C4D-98CD-46285591B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Remedial Herstory Project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D3AC535-D554-7345-A0D7-AC731BE185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0056C-34AA-EE4B-8FAD-E13B2397A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919676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16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8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8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Remedial Herstory Project</a:t>
            </a:r>
            <a:endParaRPr/>
          </a:p>
        </p:txBody>
      </p:sp>
      <p:sp>
        <p:nvSpPr>
          <p:cNvPr id="27" name="Google Shape;27;p178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68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9"/>
          <p:cNvSpPr txBox="1"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9"/>
          <p:cNvSpPr>
            <a:spLocks noGrp="1"/>
          </p:cNvSpPr>
          <p:nvPr>
            <p:ph type="pic" idx="2"/>
          </p:nvPr>
        </p:nvSpPr>
        <p:spPr>
          <a:xfrm>
            <a:off x="2010835" y="1143000"/>
            <a:ext cx="8072965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313"/>
              </a:srgbClr>
            </a:outerShdw>
          </a:effectLst>
        </p:spPr>
      </p:sp>
      <p:sp>
        <p:nvSpPr>
          <p:cNvPr id="31" name="Google Shape;31;p179"/>
          <p:cNvSpPr txBox="1">
            <a:spLocks noGrp="1"/>
          </p:cNvSpPr>
          <p:nvPr>
            <p:ph type="body" idx="1"/>
          </p:nvPr>
        </p:nvSpPr>
        <p:spPr>
          <a:xfrm>
            <a:off x="2239435" y="5810250"/>
            <a:ext cx="761576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179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9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Remedial Herstory Project</a:t>
            </a:r>
            <a:endParaRPr/>
          </a:p>
        </p:txBody>
      </p:sp>
      <p:sp>
        <p:nvSpPr>
          <p:cNvPr id="34" name="Google Shape;34;p179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647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0"/>
          <p:cNvSpPr txBox="1"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Book Antiqua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0"/>
          <p:cNvSpPr txBox="1"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80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0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80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Remedial Herstory Project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605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82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2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Remedial Herstory Project</a:t>
            </a:r>
            <a:endParaRPr/>
          </a:p>
        </p:txBody>
      </p:sp>
      <p:sp>
        <p:nvSpPr>
          <p:cNvPr id="52" name="Google Shape;52;p182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64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3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3"/>
          <p:cNvSpPr txBox="1">
            <a:spLocks noGrp="1"/>
          </p:cNvSpPr>
          <p:nvPr>
            <p:ph type="body" idx="1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183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3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Remedial Herstory Project</a:t>
            </a:r>
            <a:endParaRPr/>
          </a:p>
        </p:txBody>
      </p:sp>
      <p:sp>
        <p:nvSpPr>
          <p:cNvPr id="58" name="Google Shape;58;p183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83"/>
          <p:cNvSpPr txBox="1">
            <a:spLocks noGrp="1"/>
          </p:cNvSpPr>
          <p:nvPr>
            <p:ph type="body" idx="2"/>
          </p:nvPr>
        </p:nvSpPr>
        <p:spPr>
          <a:xfrm>
            <a:off x="487680" y="1600200"/>
            <a:ext cx="5388864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53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4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84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4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Remedial Herstory Project</a:t>
            </a:r>
            <a:endParaRPr/>
          </a:p>
        </p:txBody>
      </p:sp>
      <p:sp>
        <p:nvSpPr>
          <p:cNvPr id="65" name="Google Shape;65;p184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866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7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7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7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Remedial Herstory Project</a:t>
            </a:r>
            <a:endParaRPr/>
          </a:p>
        </p:txBody>
      </p:sp>
      <p:sp>
        <p:nvSpPr>
          <p:cNvPr id="89" name="Google Shape;89;p187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23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88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8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Remedial Herstory Project</a:t>
            </a:r>
            <a:endParaRPr/>
          </a:p>
        </p:txBody>
      </p:sp>
      <p:sp>
        <p:nvSpPr>
          <p:cNvPr id="95" name="Google Shape;95;p188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92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 amt="22000"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" name="Google Shape;12;p176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" name="Google Shape;13;p176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r>
              <a:rPr lang="en-US"/>
              <a:t>Remedial Herstory Project</a:t>
            </a:r>
            <a:endParaRPr/>
          </a:p>
        </p:txBody>
      </p:sp>
      <p:sp>
        <p:nvSpPr>
          <p:cNvPr id="14" name="Google Shape;14;p176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7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" name="Google Shape;16;p176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0160996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methods.com/student-posts/red-is-the-scariest-color-propaganda-during-the-red-scar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E654-3F0B-324F-B02A-B877720F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Question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FB385-E6E6-3D4A-B82D-88E758F982C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How much will this typewriter cost her in total?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6094C-F3C5-834F-B7FA-B07B0189EC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t>Remedial Herstory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34479-012A-CB4D-82E5-F13AB5EF85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BB43D4A1-49BE-9F40-86CC-3750565A2070}"/>
              </a:ext>
            </a:extLst>
          </p:cNvPr>
          <p:cNvPicPr>
            <a:picLocks noGrp="1" noChangeAspect="1"/>
          </p:cNvPicPr>
          <p:nvPr>
            <p:ph type="clipArt" idx="2"/>
          </p:nvPr>
        </p:nvPicPr>
        <p:blipFill>
          <a:blip r:embed="rId2"/>
          <a:stretch>
            <a:fillRect/>
          </a:stretch>
        </p:blipFill>
        <p:spPr>
          <a:xfrm>
            <a:off x="914399" y="349385"/>
            <a:ext cx="6961717" cy="5788215"/>
          </a:xfrm>
        </p:spPr>
      </p:pic>
    </p:spTree>
    <p:extLst>
      <p:ext uri="{BB962C8B-B14F-4D97-AF65-F5344CB8AC3E}">
        <p14:creationId xmlns:p14="http://schemas.microsoft.com/office/powerpoint/2010/main" val="294023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lIns="91425" tIns="45700" rIns="91425" bIns="45700" anchor="b" anchorCtr="0">
            <a:norm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b="0" i="0" u="none" strike="noStrike" cap="none" baseline="0"/>
              <a:t>Unemployment</a:t>
            </a:r>
          </a:p>
        </p:txBody>
      </p:sp>
      <p:pic>
        <p:nvPicPr>
          <p:cNvPr id="5" name="Picture 6" descr="Z:\Editorial\Publishing\powerpoint\U.S. History\ZP395 1920s\pix\Crowd_outside_nyse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6" r="-2" b="19774"/>
          <a:stretch/>
        </p:blipFill>
        <p:spPr bwMode="auto"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" name="Shape 233"/>
          <p:cNvSpPr txBox="1"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lIns="91425" tIns="45700" rIns="91425" bIns="45700" anchor="t" anchorCtr="0">
            <a:normAutofit/>
          </a:bodyPr>
          <a:lstStyle/>
          <a:p>
            <a:pPr>
              <a:spcBef>
                <a:spcPts val="480"/>
              </a:spcBef>
              <a:buSzPct val="100000"/>
            </a:pPr>
            <a:r>
              <a:rPr lang="en-US" dirty="0"/>
              <a:t>Businesses scaled back production.</a:t>
            </a:r>
          </a:p>
          <a:p>
            <a:pPr>
              <a:spcBef>
                <a:spcPts val="480"/>
              </a:spcBef>
              <a:buSzPct val="100000"/>
            </a:pPr>
            <a:r>
              <a:rPr lang="en-US" dirty="0"/>
              <a:t>Women were often the first laborers cut.</a:t>
            </a:r>
          </a:p>
          <a:p>
            <a:pPr>
              <a:spcBef>
                <a:spcPts val="480"/>
              </a:spcBef>
              <a:buSzPct val="100000"/>
            </a:pPr>
            <a:r>
              <a:rPr lang="en-US" dirty="0"/>
              <a:t>Businesses had to fire employees.</a:t>
            </a:r>
          </a:p>
          <a:p>
            <a:pPr>
              <a:spcBef>
                <a:spcPts val="480"/>
              </a:spcBef>
              <a:buSzPct val="100000"/>
            </a:pPr>
            <a:r>
              <a:rPr lang="en-US" dirty="0"/>
              <a:t>Unemployment rate went from 3.2 % of the population to 23.6 %.</a:t>
            </a:r>
          </a:p>
          <a:p>
            <a:pPr>
              <a:spcBef>
                <a:spcPts val="480"/>
              </a:spcBef>
              <a:buSzPct val="100000"/>
            </a:pPr>
            <a:r>
              <a:rPr lang="en-US" dirty="0"/>
              <a:t>In 2008, unemployment was still below 10%.</a:t>
            </a:r>
          </a:p>
        </p:txBody>
      </p:sp>
    </p:spTree>
    <p:extLst>
      <p:ext uri="{BB962C8B-B14F-4D97-AF65-F5344CB8AC3E}">
        <p14:creationId xmlns:p14="http://schemas.microsoft.com/office/powerpoint/2010/main" val="27847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lIns="91425" tIns="45700" rIns="91425" bIns="45700" anchor="b" anchorCtr="0">
            <a:norm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b="0" i="0" u="none" strike="noStrike" cap="none" baseline="0"/>
              <a:t>Causes of Depression</a:t>
            </a:r>
          </a:p>
        </p:txBody>
      </p:sp>
      <p:pic>
        <p:nvPicPr>
          <p:cNvPr id="5" name="Content Placeholder 4" descr="Hoovervil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r="1085"/>
          <a:stretch/>
        </p:blipFill>
        <p:spPr bwMode="auto">
          <a:xfrm>
            <a:off x="609600" y="1600201"/>
            <a:ext cx="5384800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Shape 240"/>
          <p:cNvSpPr txBox="1"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b="0" i="0" u="none" strike="noStrike" cap="none" baseline="0"/>
              <a:t>There are three theories on the cause:</a:t>
            </a:r>
          </a:p>
          <a:p>
            <a:pPr marL="749300" lvl="1" indent="-342900">
              <a:spcBef>
                <a:spcPts val="440"/>
              </a:spcBef>
              <a:buSzPct val="100000"/>
            </a:pPr>
            <a:r>
              <a:rPr lang="en-US" sz="2400" b="0" i="0" u="none" strike="noStrike" cap="none" baseline="0"/>
              <a:t>Global Depression</a:t>
            </a:r>
          </a:p>
          <a:p>
            <a:pPr marL="749300" lvl="1" indent="-342900">
              <a:spcBef>
                <a:spcPts val="440"/>
              </a:spcBef>
              <a:buSzPct val="100000"/>
            </a:pPr>
            <a:r>
              <a:rPr lang="en-US" sz="2400" b="0" i="0" u="none" strike="noStrike" cap="none" baseline="0"/>
              <a:t>Unequal Distribution of Income</a:t>
            </a:r>
          </a:p>
          <a:p>
            <a:pPr marL="749300" lvl="1" indent="-342900">
              <a:spcBef>
                <a:spcPts val="440"/>
              </a:spcBef>
              <a:buSzPct val="100000"/>
            </a:pPr>
            <a:r>
              <a:rPr lang="en-US" sz="2400" b="0" i="0" u="none" strike="noStrike" cap="none" baseline="0"/>
              <a:t>Business Cycle</a:t>
            </a:r>
          </a:p>
        </p:txBody>
      </p:sp>
    </p:spTree>
    <p:extLst>
      <p:ext uri="{BB962C8B-B14F-4D97-AF65-F5344CB8AC3E}">
        <p14:creationId xmlns:p14="http://schemas.microsoft.com/office/powerpoint/2010/main" val="320525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1764C44-E919-FB4C-B6F9-A5CC0A4930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/>
              <a:t>Dorothea Lange</a:t>
            </a:r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1D9FB0B8-4DC1-9B45-93B7-F4BAD2B17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112" y="1600201"/>
            <a:ext cx="4231775" cy="4525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9EF444EE-BCC0-4E57-B29A-B2E5C0EB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en-US" dirty="0"/>
              <a:t>A photographer who in 1936, was hired by the Farm Security Administration (FSA) to photograph migrant workers to raise awareness and urge the federal government to provide them with aid.</a:t>
            </a:r>
          </a:p>
          <a:p>
            <a:r>
              <a:rPr lang="en-US" dirty="0"/>
              <a:t>Her photos are some of the most famous of the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8F31CF2-8033-B94C-AEC5-C86890E466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n>
                  <a:noFill/>
                </a:ln>
                <a:effectLst/>
              </a:rPr>
              <a:t>Migrant Mother</a:t>
            </a:r>
          </a:p>
        </p:txBody>
      </p:sp>
      <p:pic>
        <p:nvPicPr>
          <p:cNvPr id="60419" name="Picture 3">
            <a:extLst>
              <a:ext uri="{FF2B5EF4-FFF2-40B4-BE49-F238E27FC236}">
                <a16:creationId xmlns:a16="http://schemas.microsoft.com/office/drawing/2014/main" id="{91F62A44-F86E-EE40-9E95-06689A027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1" b="-2"/>
          <a:stretch/>
        </p:blipFill>
        <p:spPr bwMode="auto">
          <a:xfrm>
            <a:off x="609600" y="1600201"/>
            <a:ext cx="5384800" cy="4525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1468831C-AA25-4949-91E8-7BCBEE6B5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r>
              <a:rPr lang="en-US" dirty="0"/>
              <a:t>Lange documented Florence Owens Thompson, outside Nipomo, CA, where she was living with her children.</a:t>
            </a:r>
          </a:p>
          <a:p>
            <a:r>
              <a:rPr lang="en-US" dirty="0"/>
              <a:t>Thompson didn’t get money for the photograph.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lIns="91425" tIns="45700" rIns="91425" bIns="45700" anchor="b" anchorCtr="0">
            <a:norm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dirty="0"/>
              <a:t>President Hoover</a:t>
            </a:r>
          </a:p>
        </p:txBody>
      </p:sp>
      <p:pic>
        <p:nvPicPr>
          <p:cNvPr id="7" name="Shape 249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/>
          <a:srcRect r="10771" b="3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246" name="Shape 246"/>
          <p:cNvSpPr txBox="1"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/>
              <a:t>Against direct relief:</a:t>
            </a:r>
          </a:p>
          <a:p>
            <a:pPr marL="749300" lvl="1" indent="-342900">
              <a:spcBef>
                <a:spcPts val="440"/>
              </a:spcBef>
              <a:buSzPct val="100000"/>
            </a:pPr>
            <a:r>
              <a:rPr lang="en-US" sz="2400"/>
              <a:t>Believed in American-spirit of hard work and pulling oneself up.</a:t>
            </a:r>
          </a:p>
          <a:p>
            <a:pPr marL="749300" lvl="1" indent="-342900">
              <a:spcBef>
                <a:spcPts val="440"/>
              </a:spcBef>
              <a:buSzPct val="100000"/>
            </a:pPr>
            <a:r>
              <a:rPr lang="en-US" sz="2400"/>
              <a:t>People support the government not the other way around.</a:t>
            </a:r>
          </a:p>
          <a:p>
            <a:pPr marL="749300" lvl="1" indent="-342900">
              <a:spcBef>
                <a:spcPts val="440"/>
              </a:spcBef>
              <a:buSzPct val="100000"/>
            </a:pPr>
            <a:r>
              <a:rPr lang="en-US" sz="2400"/>
              <a:t>He did not want to have a bigger government.</a:t>
            </a:r>
          </a:p>
          <a:p>
            <a:pPr>
              <a:spcBef>
                <a:spcPts val="480"/>
              </a:spcBef>
              <a:buSzPct val="100000"/>
            </a:pPr>
            <a:r>
              <a:rPr lang="en-US"/>
              <a:t>Called Rugged Individualism.</a:t>
            </a:r>
          </a:p>
        </p:txBody>
      </p:sp>
    </p:spTree>
    <p:extLst>
      <p:ext uri="{BB962C8B-B14F-4D97-AF65-F5344CB8AC3E}">
        <p14:creationId xmlns:p14="http://schemas.microsoft.com/office/powerpoint/2010/main" val="407393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lIns="91425" tIns="45700" rIns="91425" bIns="45700" anchor="b" anchorCtr="0">
            <a:norm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b="0" i="0" u="none" strike="noStrike" cap="none" baseline="0" dirty="0"/>
              <a:t>Hoover Rejected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b="0" i="0" u="none" strike="noStrike" cap="none" baseline="0" dirty="0"/>
              <a:t>Hoover was hated by many, especially after his treatment of the veterans.</a:t>
            </a:r>
          </a:p>
          <a:p>
            <a:pPr>
              <a:spcBef>
                <a:spcPts val="480"/>
              </a:spcBef>
              <a:buSzPct val="100000"/>
            </a:pPr>
            <a:r>
              <a:rPr lang="en-US" b="0" i="0" u="none" strike="noStrike" cap="none" baseline="0" dirty="0"/>
              <a:t>Franklin Delano Roosevelt won election of 1932, bringing a new national hero: his wife Eleanor.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876B64B0-8AF2-0B4C-B149-A1380717BD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80778"/>
            <a:ext cx="5384800" cy="41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Great Depression Images Activity</a:t>
            </a:r>
          </a:p>
        </p:txBody>
      </p:sp>
      <p:pic>
        <p:nvPicPr>
          <p:cNvPr id="5" name="Content Placeholder 4" descr="Hoovervile"/>
          <p:cNvPicPr>
            <a:picLocks noGrp="1" noChangeAspect="1" noChangeArrowheads="1"/>
          </p:cNvPicPr>
          <p:nvPr>
            <p:ph type="pic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17498"/>
          <a:stretch/>
        </p:blipFill>
        <p:spPr bwMode="auto">
          <a:xfrm>
            <a:off x="2010835" y="1143000"/>
            <a:ext cx="8072965" cy="4541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39435" y="5810250"/>
            <a:ext cx="7615765" cy="5334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Complete using the images provided.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5FD03D-B255-4BAD-BDF0-12C9DAB008A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t>Remedial Herstory Project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D4E980B-2579-412B-9D9B-42C60FC44F8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827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206"/>
          <p:cNvSpPr txBox="1"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Book Antiqua"/>
              <a:buNone/>
            </a:pPr>
            <a:r>
              <a:rPr lang="en-US" dirty="0"/>
              <a:t>Economic Collapse</a:t>
            </a:r>
            <a:endParaRPr dirty="0"/>
          </a:p>
        </p:txBody>
      </p:sp>
      <p:sp>
        <p:nvSpPr>
          <p:cNvPr id="1567" name="Google Shape;1567;p206"/>
          <p:cNvSpPr txBox="1"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dirty="0"/>
              <a:t>Remedial Herstory Project</a:t>
            </a:r>
            <a:endParaRPr dirty="0"/>
          </a:p>
        </p:txBody>
      </p:sp>
      <p:sp>
        <p:nvSpPr>
          <p:cNvPr id="1568" name="Google Shape;1568;p206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1569" name="Google Shape;1569;p206"/>
          <p:cNvSpPr txBox="1">
            <a:spLocks noGrp="1"/>
          </p:cNvSpPr>
          <p:nvPr>
            <p:ph type="ft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t>Remedial Herstory Project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913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dirty="0">
                <a:sym typeface="Quattrocento"/>
              </a:rPr>
              <a:t>Installment Plans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type="clipArt" idx="2"/>
          </p:nvPr>
        </p:nvPicPr>
        <p:blipFill>
          <a:blip r:embed="rId3"/>
          <a:stretch>
            <a:fillRect/>
          </a:stretch>
        </p:blipFill>
        <p:spPr>
          <a:xfrm>
            <a:off x="914400" y="1787200"/>
            <a:ext cx="5232400" cy="4350400"/>
          </a:xfrm>
        </p:spPr>
      </p:pic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dirty="0">
                <a:sym typeface="Quattrocento"/>
              </a:rPr>
              <a:t>Allowed people to buy on credit</a:t>
            </a:r>
          </a:p>
          <a:p>
            <a:pPr marL="342900">
              <a:spcBef>
                <a:spcPts val="480"/>
              </a:spcBef>
              <a:buClr>
                <a:schemeClr val="accent1"/>
              </a:buClr>
              <a:buSzPct val="100000"/>
            </a:pPr>
            <a:r>
              <a:rPr lang="en-US" dirty="0">
                <a:sym typeface="Quattrocento"/>
              </a:rPr>
              <a:t>Paid in small payments</a:t>
            </a:r>
          </a:p>
          <a:p>
            <a:pPr marL="342900">
              <a:spcBef>
                <a:spcPts val="480"/>
              </a:spcBef>
              <a:buClr>
                <a:schemeClr val="accent1"/>
              </a:buClr>
              <a:buSzPct val="100000"/>
            </a:pPr>
            <a:r>
              <a:rPr lang="en-US" dirty="0">
                <a:sym typeface="Quattrocento"/>
              </a:rPr>
              <a:t>Average person bought vehicles on 75% credit</a:t>
            </a:r>
          </a:p>
          <a:p>
            <a:pPr marL="342900">
              <a:spcBef>
                <a:spcPts val="480"/>
              </a:spcBef>
              <a:buClr>
                <a:schemeClr val="accent1"/>
              </a:buClr>
              <a:buSzPct val="100000"/>
            </a:pPr>
            <a:r>
              <a:rPr lang="en-US" dirty="0">
                <a:sym typeface="Quattrocento"/>
              </a:rPr>
              <a:t>This idea spread into other industries (pictured right)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75EAB-77B1-5542-923C-92CE48698B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t>Remedial Herstory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4371D-26F6-6E4E-8CAC-41F6552296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271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731109"/>
            <a:ext cx="12252927" cy="532457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14401E-C6FA-0F4E-8117-0AA65A8C6ED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t>Remedial Herstory Project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F9A4E-C392-BC41-8D74-D2101DCE4F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291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Red Scare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“Reds” are communists</a:t>
            </a:r>
          </a:p>
          <a:p>
            <a:r>
              <a:rPr lang="en-US" dirty="0"/>
              <a:t>1919 to 1921, was a time of great upheaval. U.S. “scared out of their wits". </a:t>
            </a:r>
          </a:p>
          <a:p>
            <a:r>
              <a:rPr lang="en-US" dirty="0"/>
              <a:t>Anti-red hysteria came about after WWI and the Russian communist revolution</a:t>
            </a:r>
          </a:p>
          <a:p>
            <a:r>
              <a:rPr lang="en-US" dirty="0"/>
              <a:t>6,000 immigrants the government suspected of being Communists were arrested (Palmer Raids) and 600 were deported or expelled from the U.S. </a:t>
            </a:r>
          </a:p>
          <a:p>
            <a:r>
              <a:rPr lang="en-US" dirty="0"/>
              <a:t>No due process was followed </a:t>
            </a:r>
          </a:p>
        </p:txBody>
      </p:sp>
      <p:pic>
        <p:nvPicPr>
          <p:cNvPr id="8" name="Online Image Placeholder 7" descr="Text, calendar&#10;&#10;Description automatically generated">
            <a:extLst>
              <a:ext uri="{FF2B5EF4-FFF2-40B4-BE49-F238E27FC236}">
                <a16:creationId xmlns:a16="http://schemas.microsoft.com/office/drawing/2014/main" id="{3F6E2981-BBC1-0249-BD62-BB2B0AC8A259}"/>
              </a:ext>
            </a:extLst>
          </p:cNvPr>
          <p:cNvPicPr>
            <a:picLocks noGrp="1" noChangeAspect="1"/>
          </p:cNvPicPr>
          <p:nvPr>
            <p:ph type="clipArt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11" r="24342"/>
          <a:stretch/>
        </p:blipFill>
        <p:spPr>
          <a:xfrm>
            <a:off x="2248524" y="1787318"/>
            <a:ext cx="2773181" cy="400388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8C499E-8223-BF40-95B1-2C08044E9E09}"/>
              </a:ext>
            </a:extLst>
          </p:cNvPr>
          <p:cNvSpPr txBox="1"/>
          <p:nvPr/>
        </p:nvSpPr>
        <p:spPr>
          <a:xfrm>
            <a:off x="1092200" y="5791200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3" tooltip="https://edmethods.com/student-posts/red-is-the-scariest-color-propaganda-during-the-red-scare/"/>
              </a:rPr>
              <a:t>This Photo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by Unknown Author is licensed under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42904-B763-3F4A-A620-988863BEC6B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t>Remedial Herstory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23CC7-6A18-D649-94C2-89161FC601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938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Immigration Acts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type="clipArt" idx="2"/>
          </p:nvPr>
        </p:nvPicPr>
        <p:blipFill>
          <a:blip r:embed="rId2"/>
          <a:stretch>
            <a:fillRect/>
          </a:stretch>
        </p:blipFill>
        <p:spPr>
          <a:xfrm>
            <a:off x="1115828" y="1676399"/>
            <a:ext cx="5232400" cy="42451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U.S. Government began to restrict certain “undesirable” immigrants from entering the U.S.</a:t>
            </a:r>
          </a:p>
          <a:p>
            <a:r>
              <a:rPr lang="en-US" dirty="0"/>
              <a:t>Congress passed the Emergency Quota Act of 1921 and Immigration Act of 1924</a:t>
            </a:r>
          </a:p>
          <a:p>
            <a:r>
              <a:rPr lang="en-US" dirty="0"/>
              <a:t>Kept out immigrants from southeastern Europe.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0232C-42D1-5249-B3CC-F1918757D6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t>Remedial Herstory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0E8A-2AC2-5E4B-B8DD-67DDA9D10E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53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lIns="91425" tIns="45700" rIns="91425" bIns="45700" anchor="b" anchorCtr="0">
            <a:norm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b="0" i="0" u="none" strike="noStrike" cap="none" baseline="0"/>
              <a:t>Trouble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-2" b="31287"/>
          <a:stretch/>
        </p:blipFill>
        <p:spPr>
          <a:xfrm>
            <a:off x="609600" y="1600201"/>
            <a:ext cx="5384800" cy="4525963"/>
          </a:xfrm>
          <a:noFill/>
        </p:spPr>
      </p:pic>
      <p:sp>
        <p:nvSpPr>
          <p:cNvPr id="206" name="Shape 206"/>
          <p:cNvSpPr txBox="1"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/>
              <a:t>Too much bought on credit</a:t>
            </a:r>
          </a:p>
          <a:p>
            <a:pPr>
              <a:spcBef>
                <a:spcPts val="480"/>
              </a:spcBef>
              <a:buSzPct val="100000"/>
            </a:pPr>
            <a:r>
              <a:rPr lang="en-US"/>
              <a:t>A too feeble system</a:t>
            </a:r>
          </a:p>
          <a:p>
            <a:pPr>
              <a:spcBef>
                <a:spcPts val="480"/>
              </a:spcBef>
              <a:buSzPct val="100000"/>
            </a:pPr>
            <a:r>
              <a:rPr lang="en-US"/>
              <a:t>People were buying stock with borrowed money.</a:t>
            </a:r>
          </a:p>
        </p:txBody>
      </p:sp>
      <p:sp>
        <p:nvSpPr>
          <p:cNvPr id="84" name="Content Placeholder 4">
            <a:extLst>
              <a:ext uri="{FF2B5EF4-FFF2-40B4-BE49-F238E27FC236}">
                <a16:creationId xmlns:a16="http://schemas.microsoft.com/office/drawing/2014/main" id="{04B15B86-2EA5-4E07-9AA2-70C0EEC03E2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endParaRPr lang="en-US"/>
          </a:p>
        </p:txBody>
      </p:sp>
      <p:sp>
        <p:nvSpPr>
          <p:cNvPr id="86" name="Footer Placeholder 5">
            <a:extLst>
              <a:ext uri="{FF2B5EF4-FFF2-40B4-BE49-F238E27FC236}">
                <a16:creationId xmlns:a16="http://schemas.microsoft.com/office/drawing/2014/main" id="{5085AE3D-1279-45CB-AA3E-864AD385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t>Remedial Herstory Project</a:t>
            </a:r>
          </a:p>
        </p:txBody>
      </p:sp>
      <p:sp>
        <p:nvSpPr>
          <p:cNvPr id="88" name="Slide Number Placeholder 6">
            <a:extLst>
              <a:ext uri="{FF2B5EF4-FFF2-40B4-BE49-F238E27FC236}">
                <a16:creationId xmlns:a16="http://schemas.microsoft.com/office/drawing/2014/main" id="{134D4F05-09B1-4501-B621-4E12E462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32D0056C-34AA-EE4B-8FAD-E13B2397A08B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26021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lIns="91425" tIns="45700" rIns="91425" bIns="45700" anchor="b" anchorCtr="0">
            <a:norm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b="0" i="0" u="none" strike="noStrike" cap="none" baseline="0"/>
              <a:t>Stock Market Crash</a:t>
            </a:r>
          </a:p>
        </p:txBody>
      </p:sp>
      <p:pic>
        <p:nvPicPr>
          <p:cNvPr id="6" name="Shape 220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/>
          <a:srcRect r="21114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218" name="Shape 218"/>
          <p:cNvSpPr txBox="1"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/>
              <a:t>Investors sold stock in large numbers because they were nervous about rising interest rates.</a:t>
            </a:r>
          </a:p>
        </p:txBody>
      </p:sp>
    </p:spTree>
    <p:extLst>
      <p:ext uri="{BB962C8B-B14F-4D97-AF65-F5344CB8AC3E}">
        <p14:creationId xmlns:p14="http://schemas.microsoft.com/office/powerpoint/2010/main" val="289542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lIns="91425" tIns="45700" rIns="91425" bIns="45700" anchor="b" anchorCtr="0">
            <a:norm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b="0" i="0" u="none" strike="noStrike" cap="none" baseline="0"/>
              <a:t>Banking Crisis</a:t>
            </a:r>
          </a:p>
        </p:txBody>
      </p:sp>
      <p:pic>
        <p:nvPicPr>
          <p:cNvPr id="7" name="Shape 228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/>
          <a:srcRect l="5763" r="11845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225" name="Shape 225"/>
          <p:cNvSpPr txBox="1"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b="0" i="0" u="none" strike="noStrike" cap="none" baseline="0"/>
              <a:t>Borrowers began defaulting on their loans (were unable to pay).</a:t>
            </a:r>
          </a:p>
          <a:p>
            <a:pPr>
              <a:spcBef>
                <a:spcPts val="480"/>
              </a:spcBef>
              <a:buSzPct val="100000"/>
            </a:pPr>
            <a:r>
              <a:rPr lang="en-US" b="0" i="0" u="none" strike="noStrike" cap="none" baseline="0"/>
              <a:t>Banks had little money.</a:t>
            </a:r>
          </a:p>
          <a:p>
            <a:pPr>
              <a:spcBef>
                <a:spcPts val="480"/>
              </a:spcBef>
              <a:buSzPct val="100000"/>
            </a:pPr>
            <a:r>
              <a:rPr lang="en-US" b="0" i="0" u="none" strike="noStrike" cap="none" baseline="0"/>
              <a:t>People panicked and tried to withdraw their money.</a:t>
            </a:r>
          </a:p>
        </p:txBody>
      </p:sp>
    </p:spTree>
    <p:extLst>
      <p:ext uri="{BB962C8B-B14F-4D97-AF65-F5344CB8AC3E}">
        <p14:creationId xmlns:p14="http://schemas.microsoft.com/office/powerpoint/2010/main" val="21115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build="p"/>
    </p:bldLst>
  </p:timing>
</p:sld>
</file>

<file path=ppt/theme/theme1.xml><?xml version="1.0" encoding="utf-8"?>
<a:theme xmlns:a="http://schemas.openxmlformats.org/drawingml/2006/main" name="7_Executiv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Macintosh PowerPoint</Application>
  <PresentationFormat>Widescreen</PresentationFormat>
  <Paragraphs>74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Century Gothic</vt:lpstr>
      <vt:lpstr>Courier New</vt:lpstr>
      <vt:lpstr>Quattrocento</vt:lpstr>
      <vt:lpstr>7_Executive</vt:lpstr>
      <vt:lpstr>Entry Question</vt:lpstr>
      <vt:lpstr>Economic Collapse</vt:lpstr>
      <vt:lpstr>Installment Plans</vt:lpstr>
      <vt:lpstr>PowerPoint Presentation</vt:lpstr>
      <vt:lpstr>Red Scare</vt:lpstr>
      <vt:lpstr>Immigration Acts</vt:lpstr>
      <vt:lpstr>Trouble</vt:lpstr>
      <vt:lpstr>Stock Market Crash</vt:lpstr>
      <vt:lpstr>Banking Crisis</vt:lpstr>
      <vt:lpstr>Unemployment</vt:lpstr>
      <vt:lpstr>Causes of Depression</vt:lpstr>
      <vt:lpstr>Dorothea Lange</vt:lpstr>
      <vt:lpstr>Migrant Mother</vt:lpstr>
      <vt:lpstr>President Hoover</vt:lpstr>
      <vt:lpstr>Hoover Rejected</vt:lpstr>
      <vt:lpstr>Great Depression Images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Entry Question</dc:title>
  <dc:creator>Kelsie Eckert</dc:creator>
  <cp:lastModifiedBy>Kelsie Eckert</cp:lastModifiedBy>
  <cp:revision>1</cp:revision>
  <dcterms:created xsi:type="dcterms:W3CDTF">2022-02-06T20:27:02Z</dcterms:created>
  <dcterms:modified xsi:type="dcterms:W3CDTF">2022-02-06T20:27:26Z</dcterms:modified>
</cp:coreProperties>
</file>