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517" r:id="rId2"/>
    <p:sldId id="516" r:id="rId3"/>
    <p:sldId id="535" r:id="rId4"/>
    <p:sldId id="443" r:id="rId5"/>
    <p:sldId id="536" r:id="rId6"/>
    <p:sldId id="444" r:id="rId7"/>
    <p:sldId id="533" r:id="rId8"/>
    <p:sldId id="51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76F35-8BE7-E047-835E-F5D4B6204B5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AFA47-271E-7842-9AED-55CC7CA5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2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85CB6-40A0-8D49-A957-3717FD1676E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533893-A579-904F-93B9-0846128D63F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51B1-B6E9-48B4-AEDC-B994010F7BD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6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4785-192B-468B-A952-BD24CE660F8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3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4A6C-FB15-4CF2-B874-B0D366CB3DB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27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668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52324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00" y="1676400"/>
            <a:ext cx="523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70DC708-DC32-465E-A6F9-11BF4F7B3E2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80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E8BA4FB-E92D-CE4B-A159-91A05DB9E5B7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86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14ED5-FDE9-433E-88D4-561CDA9E330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A2B48-0465-6B45-B7E9-8DAAD49019E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22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F4D9-1AE4-490A-8933-1DBDBDBA384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3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6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3BC-3A01-4049-94C1-E801F42063D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28972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14327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ABD3-53E7-40AF-9111-7478E96C614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56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2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E67-67F5-4A35-8522-0EA46486D78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1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6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EFB9-0CF1-41C4-8FAF-E4051BEC2BA8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3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CE7-D85C-4740-ACE4-9E11CADD595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5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8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1" y="273053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8" y="2438403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255-FD48-48D2-8D29-F9DB0B22CA2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6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6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6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E204-646F-4259-A1D9-63597DB9BD6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7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3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09B109-A8E3-4CA1-A428-1E9A4D39AE4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3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9" y="6356353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7015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7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29219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DFBA-DEC5-4DCC-BC97-DFF7B61AC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Entry Question</a:t>
            </a:r>
          </a:p>
        </p:txBody>
      </p:sp>
      <p:pic>
        <p:nvPicPr>
          <p:cNvPr id="8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5AF6C9BD-12FD-4C8C-B3E1-2316DE6F4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95"/>
          <a:stretch/>
        </p:blipFill>
        <p:spPr>
          <a:xfrm>
            <a:off x="878887" y="431810"/>
            <a:ext cx="6860215" cy="569435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F31F7-4545-44F7-AAE3-CFB166E9F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Why would women seek an education beyond the sphere of “republican motherhood?”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1A3CE-50BA-4F28-A40A-950F07CD6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000BA-49C0-46E7-A923-8FA430D5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CDD3C0-FF33-447B-AD27-18AA195D2393}"/>
              </a:ext>
            </a:extLst>
          </p:cNvPr>
          <p:cNvSpPr txBox="1"/>
          <p:nvPr/>
        </p:nvSpPr>
        <p:spPr>
          <a:xfrm>
            <a:off x="3141324" y="6202369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Troy Female Seminary. 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Troy female seminary. Mr. &amp; Mrs. John H. Willard, principals. Circular of the school. Troy, Rensselaer County. N. Y. n. 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 Troy, 1800. Pdf. page 1. https://www.loc.gov/item/rbpe.13406400/.</a:t>
            </a:r>
          </a:p>
        </p:txBody>
      </p:sp>
    </p:spTree>
    <p:extLst>
      <p:ext uri="{BB962C8B-B14F-4D97-AF65-F5344CB8AC3E}">
        <p14:creationId xmlns:p14="http://schemas.microsoft.com/office/powerpoint/2010/main" val="373564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5CE8B-5CAD-480E-91E0-9E7585B39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Education and Early Temperance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C8DAF-ABC7-403E-99FA-139B468CD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Remedial Herstory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C2258-DA75-4B3E-8EB7-6356CDB0A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455C3-6CC7-45D2-81EB-2B06A35F9D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92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5B49-2B31-FD47-852B-68B924DD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Schools for Women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197A5-B30D-3745-8D30-3E776827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41B51-9C10-9944-9716-4C76C75C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A7447-9253-2B43-9375-DB570AF9BB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Republican Motherhood gave women access to education to a degree.</a:t>
            </a:r>
          </a:p>
          <a:p>
            <a:r>
              <a:rPr lang="en-US" dirty="0"/>
              <a:t>Many women sought further education but hit barriers.</a:t>
            </a:r>
          </a:p>
          <a:p>
            <a:r>
              <a:rPr lang="en-US" dirty="0"/>
              <a:t>Bright women often became teachers.</a:t>
            </a:r>
          </a:p>
          <a:p>
            <a:r>
              <a:rPr lang="en-US" dirty="0"/>
              <a:t>Schools found it economical to hire women because they could pay them fractions what they paid male teachers.</a:t>
            </a:r>
          </a:p>
        </p:txBody>
      </p:sp>
      <p:pic>
        <p:nvPicPr>
          <p:cNvPr id="7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C5096F31-9303-CD4C-B83C-C371ACEFBD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95"/>
          <a:stretch/>
        </p:blipFill>
        <p:spPr>
          <a:xfrm>
            <a:off x="6197600" y="1626517"/>
            <a:ext cx="5384800" cy="4473328"/>
          </a:xfrm>
        </p:spPr>
      </p:pic>
    </p:spTree>
    <p:extLst>
      <p:ext uri="{BB962C8B-B14F-4D97-AF65-F5344CB8AC3E}">
        <p14:creationId xmlns:p14="http://schemas.microsoft.com/office/powerpoint/2010/main" val="21874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1854"/>
            <a:ext cx="10972800" cy="1035615"/>
          </a:xfrm>
        </p:spPr>
        <p:txBody>
          <a:bodyPr/>
          <a:lstStyle/>
          <a:p>
            <a:pPr eaLnBrk="1" hangingPunct="1"/>
            <a:r>
              <a:rPr lang="en-US" dirty="0"/>
              <a:t>Emma Hart Willard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25347"/>
            <a:ext cx="5384800" cy="498315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Her father encouraged her to study as a child despite gender roles that relegated her to the home.</a:t>
            </a:r>
          </a:p>
          <a:p>
            <a:pPr lvl="1"/>
            <a:r>
              <a:rPr lang="en-US" dirty="0"/>
              <a:t>Began teaching at a girls’ school in 1807.</a:t>
            </a:r>
          </a:p>
          <a:p>
            <a:pPr lvl="1"/>
            <a:r>
              <a:rPr lang="en-US" dirty="0"/>
              <a:t>Opened Middlebury Female Seminary in 1814 out of her home in Vermont, teaching classics and sciences.</a:t>
            </a:r>
          </a:p>
          <a:p>
            <a:pPr lvl="1"/>
            <a:r>
              <a:rPr lang="en-US" dirty="0"/>
              <a:t>In 1821, she opened the first endowed institution for the education of women, Troy Female Seminary in Troy, New York.</a:t>
            </a:r>
          </a:p>
          <a:p>
            <a:pPr lvl="1"/>
            <a:r>
              <a:rPr lang="en-US" dirty="0"/>
              <a:t>Remained head of school until 1838.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9FC9E6-34C9-41D8-BB82-EE3AA48F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E8A90-6399-43C9-988C-AFA6EA7B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5A2B48-0465-6B45-B7E9-8DAAD49019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9" name="Content Placeholder 8" descr="A portrait of a person&#10;&#10;Description automatically generated with medium confidence">
            <a:extLst>
              <a:ext uri="{FF2B5EF4-FFF2-40B4-BE49-F238E27FC236}">
                <a16:creationId xmlns:a16="http://schemas.microsoft.com/office/drawing/2014/main" id="{F18BF400-172C-46C4-99A3-50222DAA12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t="7069" r="156" b="16742"/>
          <a:stretch/>
        </p:blipFill>
        <p:spPr>
          <a:xfrm>
            <a:off x="7427742" y="1533378"/>
            <a:ext cx="3221501" cy="378421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95CEFD-0ABE-47B3-BA8C-9BB19514E9AA}"/>
              </a:ext>
            </a:extLst>
          </p:cNvPr>
          <p:cNvSpPr txBox="1"/>
          <p:nvPr/>
        </p:nvSpPr>
        <p:spPr>
          <a:xfrm>
            <a:off x="609600" y="5969602"/>
            <a:ext cx="60977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Britannica, T. Editors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Encyclopaedia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 "Emma Willard." Encyclopedia Britannica, April 11, 2021. https://www.britannica.com/biography/Emma-Willard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9B72E9-4A68-47F2-AE2E-8869DB8CC697}"/>
              </a:ext>
            </a:extLst>
          </p:cNvPr>
          <p:cNvSpPr txBox="1"/>
          <p:nvPr/>
        </p:nvSpPr>
        <p:spPr>
          <a:xfrm>
            <a:off x="6976599" y="6169583"/>
            <a:ext cx="4976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Portrait of Emma Willard,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ca. 1805-1815. Schlesinger Library on the History of Women in America, Radcliffe Institute WRC-P19-1. http://id.lib.harvard.edu/via/olvwork20006146/urn-3:RAD.SCHL:381086/catalog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65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C5A1-37EB-4F46-AE02-BCA8F5EB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to Politics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C8969-C7D7-E94E-A9B9-1655862D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96B99-B2B9-AA43-AC74-3ED83BA8A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D4DD6-EAC2-A840-ADB3-5AEB06229A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Learning about the world beyond their neighborhoods, women became active in social reform.</a:t>
            </a:r>
          </a:p>
          <a:p>
            <a:r>
              <a:rPr lang="en-US" dirty="0"/>
              <a:t>Social reform was women’s window into politics as “moral” crusaders. </a:t>
            </a:r>
          </a:p>
        </p:txBody>
      </p:sp>
      <p:pic>
        <p:nvPicPr>
          <p:cNvPr id="7" name="Content Placeholder 8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F0764224-1EF7-C247-972D-DF4000CF60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950" y="1951831"/>
            <a:ext cx="5372100" cy="3822700"/>
          </a:xfrm>
        </p:spPr>
      </p:pic>
    </p:spTree>
    <p:extLst>
      <p:ext uri="{BB962C8B-B14F-4D97-AF65-F5344CB8AC3E}">
        <p14:creationId xmlns:p14="http://schemas.microsoft.com/office/powerpoint/2010/main" val="381991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Temperance Crusade</a:t>
            </a:r>
          </a:p>
        </p:txBody>
      </p:sp>
      <p:pic>
        <p:nvPicPr>
          <p:cNvPr id="9" name="Content Placeholder 8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F73E29A6-7370-47D7-A41E-8CE33E87CB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950" y="1951831"/>
            <a:ext cx="5372100" cy="38227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B9B70F-488F-459C-A0B7-752084681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4A963-DAB2-4B2A-AEE1-DA06F539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Began in 1830s and 1840s, rooted in Protestant churches. </a:t>
            </a:r>
          </a:p>
          <a:p>
            <a:r>
              <a:rPr lang="en-US" dirty="0"/>
              <a:t>Requested that men moderate the amount of alcohol they drink, as legal rights made wives dependent on husbands even if they abused drink.</a:t>
            </a:r>
          </a:p>
          <a:p>
            <a:r>
              <a:rPr lang="en-US" dirty="0"/>
              <a:t>Alongside abolition movement to free country of sin and evil. </a:t>
            </a:r>
          </a:p>
          <a:p>
            <a:r>
              <a:rPr lang="en-US" dirty="0"/>
              <a:t>Highlighted Christian women’s moral leanings of prudence, temperance, chastity, and virtue.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E13B3D-EC14-4408-9E03-70080A7D5BE8}"/>
              </a:ext>
            </a:extLst>
          </p:cNvPr>
          <p:cNvSpPr txBox="1"/>
          <p:nvPr/>
        </p:nvSpPr>
        <p:spPr>
          <a:xfrm>
            <a:off x="605537" y="5928347"/>
            <a:ext cx="5388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Ken Burns and Lynn Novack. About the Era, “Prohibition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.” PBS.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2011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https://www.pbs.org/kenburns/prohibition/roots-of-prohibition/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F91D51-EA00-46E6-8E27-6C064EC2AAD3}"/>
              </a:ext>
            </a:extLst>
          </p:cNvPr>
          <p:cNvSpPr txBox="1"/>
          <p:nvPr/>
        </p:nvSpPr>
        <p:spPr>
          <a:xfrm>
            <a:off x="6197600" y="5856270"/>
            <a:ext cx="538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N. Currier,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The Drunkard’s Progress,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lithograph, Currier &amp; Ives, c.1846, Library of Congress Prints and Photographs Division, Washington, D.C. http://hdl.loc.gov/loc.pnp/ppmsca.32719</a:t>
            </a:r>
          </a:p>
        </p:txBody>
      </p:sp>
    </p:spTree>
    <p:extLst>
      <p:ext uri="{BB962C8B-B14F-4D97-AF65-F5344CB8AC3E}">
        <p14:creationId xmlns:p14="http://schemas.microsoft.com/office/powerpoint/2010/main" val="229743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B5B3A-2673-4A12-BC52-799B2A3C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Maine Liquor Law, 1851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68A94-BC71-45EB-B4AA-655DFACD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D225A-2661-49FA-9141-DC4D6D38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FDA9E-DFA7-47E2-B678-DB3D881AA2C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First total ban on manufacture and sale of liquor in country.</a:t>
            </a:r>
          </a:p>
          <a:p>
            <a:r>
              <a:rPr lang="en-US" dirty="0"/>
              <a:t>“Father of Prohibition” Neal Dow</a:t>
            </a:r>
          </a:p>
          <a:p>
            <a:r>
              <a:rPr lang="en-US" dirty="0"/>
              <a:t>Remained in effect until repeal of national prohibition amendment.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3A9B07-4B53-4F97-BD33-21E6135AE19D}"/>
              </a:ext>
            </a:extLst>
          </p:cNvPr>
          <p:cNvSpPr txBox="1"/>
          <p:nvPr/>
        </p:nvSpPr>
        <p:spPr>
          <a:xfrm>
            <a:off x="487680" y="6003369"/>
            <a:ext cx="609771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“History of Maine.” https://www.maine.gov/legis/general/history/hstry8.htm</a:t>
            </a:r>
          </a:p>
        </p:txBody>
      </p:sp>
      <p:pic>
        <p:nvPicPr>
          <p:cNvPr id="9" name="Picture Placeholder 7" descr="Text&#10;&#10;Description automatically generated">
            <a:extLst>
              <a:ext uri="{FF2B5EF4-FFF2-40B4-BE49-F238E27FC236}">
                <a16:creationId xmlns:a16="http://schemas.microsoft.com/office/drawing/2014/main" id="{E327AADF-71FE-B14E-A5DE-13D879509A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7" b="15567"/>
          <a:stretch>
            <a:fillRect/>
          </a:stretch>
        </p:blipFill>
        <p:spPr>
          <a:xfrm>
            <a:off x="6197600" y="2349591"/>
            <a:ext cx="5384800" cy="302718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E7A9BD-3B28-AD4B-9F54-6EA9230D72E1}"/>
              </a:ext>
            </a:extLst>
          </p:cNvPr>
          <p:cNvSpPr txBox="1"/>
          <p:nvPr/>
        </p:nvSpPr>
        <p:spPr>
          <a:xfrm>
            <a:off x="6233104" y="5831029"/>
            <a:ext cx="5313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Box 1 folder 1, Thompson Collection of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Lincolniana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M 4, Special Collections and Archives, James Branch Cabell Library, Virginia Commonwealth University. https://i0.wp.com/socialwelfare.library.vcu.edu/wp-content/uploads/2015/03/M4-Box-1-folder-1-19th-c-USA-Temperance-Union-pledge-rsz.jpg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13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D42B-2771-4054-9B11-46B3ABFD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was temperance a women’s movement?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0ADB5-9BD1-4DAC-B359-1BE6F9E16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the inquiry using primary and secondary sources.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702C-45F0-41BA-A969-B550AAF7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56C87-79AF-4BA8-BBDF-7E94FAE0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11" name="Content Placeholder 8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34907CDC-0C90-0844-9D36-38A4B06756D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1046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65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Macintosh PowerPoint</Application>
  <PresentationFormat>Widescreen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Courier New</vt:lpstr>
      <vt:lpstr>Executive</vt:lpstr>
      <vt:lpstr>Entry Question</vt:lpstr>
      <vt:lpstr>Education and Early Temperance</vt:lpstr>
      <vt:lpstr>Schools for Women</vt:lpstr>
      <vt:lpstr>Emma Hart Willard</vt:lpstr>
      <vt:lpstr>Education to Politics</vt:lpstr>
      <vt:lpstr>The Temperance Crusade</vt:lpstr>
      <vt:lpstr>Maine Liquor Law, 1851</vt:lpstr>
      <vt:lpstr>Why was temperance a women’s movement?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Entry Question</dc:title>
  <dc:creator>Kelsie Eckert</dc:creator>
  <cp:lastModifiedBy>Kelsie Eckert</cp:lastModifiedBy>
  <cp:revision>1</cp:revision>
  <dcterms:created xsi:type="dcterms:W3CDTF">2021-08-26T19:39:19Z</dcterms:created>
  <dcterms:modified xsi:type="dcterms:W3CDTF">2021-08-26T19:39:40Z</dcterms:modified>
</cp:coreProperties>
</file>