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Lst>
  <p:sldSz cy="6858000" cx="12192000"/>
  <p:notesSz cx="6858000" cy="9144000"/>
  <p:embeddedFontLst>
    <p:embeddedFont>
      <p:font typeface="Book Antiqua"/>
      <p:regular r:id="rId132"/>
      <p:bold r:id="rId133"/>
      <p:italic r:id="rId134"/>
      <p:boldItalic r:id="rId135"/>
    </p:embeddedFont>
    <p:embeddedFont>
      <p:font typeface="Century Gothic"/>
      <p:regular r:id="rId136"/>
      <p:bold r:id="rId137"/>
      <p:italic r:id="rId138"/>
      <p:boldItalic r:id="rId1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140" roundtripDataSignature="AMtx7mi10wNnUbASqAnLU0tBrU8/NCqC1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0"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font" Target="fonts/CenturyGothic-boldItalic.fntdata"/><Relationship Id="rId138" Type="http://schemas.openxmlformats.org/officeDocument/2006/relationships/font" Target="fonts/CenturyGothic-italic.fntdata"/><Relationship Id="rId137" Type="http://schemas.openxmlformats.org/officeDocument/2006/relationships/font" Target="fonts/CenturyGothic-bold.fntdata"/><Relationship Id="rId132" Type="http://schemas.openxmlformats.org/officeDocument/2006/relationships/font" Target="fonts/BookAntiqua-regular.fntdata"/><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font" Target="fonts/CenturyGothic-regular.fntdata"/><Relationship Id="rId135" Type="http://schemas.openxmlformats.org/officeDocument/2006/relationships/font" Target="fonts/BookAntiqua-boldItalic.fntdata"/><Relationship Id="rId134" Type="http://schemas.openxmlformats.org/officeDocument/2006/relationships/font" Target="fonts/BookAntiqua-italic.fntdata"/><Relationship Id="rId133" Type="http://schemas.openxmlformats.org/officeDocument/2006/relationships/font" Target="fonts/BookAntiqua-bold.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 name="Google Shape;10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rgbClr val="000000"/>
                </a:solidFill>
                <a:latin typeface="Book Antiqua"/>
                <a:ea typeface="Book Antiqua"/>
                <a:cs typeface="Book Antiqua"/>
                <a:sym typeface="Book Antiqua"/>
              </a:rPr>
              <a:t>‹#›</a:t>
            </a:fld>
            <a:endParaRPr b="0" i="0" sz="1200" u="none" cap="none" strike="noStrike">
              <a:solidFill>
                <a:srgbClr val="000000"/>
              </a:solidFill>
              <a:latin typeface="Book Antiqua"/>
              <a:ea typeface="Book Antiqua"/>
              <a:cs typeface="Book Antiqua"/>
              <a:sym typeface="Book Antiqu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1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6" name="Google Shape;1146;p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1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p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https://www.womenshistory.org/resources/primary-source/declaration-sentiments-and-resolution</a:t>
            </a:r>
            <a:endParaRPr/>
          </a:p>
        </p:txBody>
      </p:sp>
      <p:sp>
        <p:nvSpPr>
          <p:cNvPr id="1157" name="Google Shape;1157;p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5" name="Shape 1165"/>
        <p:cNvGrpSpPr/>
        <p:nvPr/>
      </p:nvGrpSpPr>
      <p:grpSpPr>
        <a:xfrm>
          <a:off x="0" y="0"/>
          <a:ext cx="0" cy="0"/>
          <a:chOff x="0" y="0"/>
          <a:chExt cx="0" cy="0"/>
        </a:xfrm>
      </p:grpSpPr>
      <p:sp>
        <p:nvSpPr>
          <p:cNvPr id="1166" name="Google Shape;1166;p1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7" name="Google Shape;1167;p1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10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7" name="Google Shape;1177;p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3" name="Shape 1183"/>
        <p:cNvGrpSpPr/>
        <p:nvPr/>
      </p:nvGrpSpPr>
      <p:grpSpPr>
        <a:xfrm>
          <a:off x="0" y="0"/>
          <a:ext cx="0" cy="0"/>
          <a:chOff x="0" y="0"/>
          <a:chExt cx="0" cy="0"/>
        </a:xfrm>
      </p:grpSpPr>
      <p:sp>
        <p:nvSpPr>
          <p:cNvPr id="1184" name="Google Shape;1184;p1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5" name="Google Shape;1185;p1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p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6" name="Google Shape;1196;p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p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7" name="Google Shape;1207;p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8" name="Google Shape;1218;p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p10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29" name="Google Shape;1229;p10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8" name="Shape 1238"/>
        <p:cNvGrpSpPr/>
        <p:nvPr/>
      </p:nvGrpSpPr>
      <p:grpSpPr>
        <a:xfrm>
          <a:off x="0" y="0"/>
          <a:ext cx="0" cy="0"/>
          <a:chOff x="0" y="0"/>
          <a:chExt cx="0" cy="0"/>
        </a:xfrm>
      </p:grpSpPr>
      <p:sp>
        <p:nvSpPr>
          <p:cNvPr id="1239" name="Google Shape;1239;p10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0" name="Google Shape;1240;p1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0" name="Shape 1250"/>
        <p:cNvGrpSpPr/>
        <p:nvPr/>
      </p:nvGrpSpPr>
      <p:grpSpPr>
        <a:xfrm>
          <a:off x="0" y="0"/>
          <a:ext cx="0" cy="0"/>
          <a:chOff x="0" y="0"/>
          <a:chExt cx="0" cy="0"/>
        </a:xfrm>
      </p:grpSpPr>
      <p:sp>
        <p:nvSpPr>
          <p:cNvPr id="1251" name="Google Shape;1251;p1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2" name="Google Shape;1252;p1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1" name="Shape 1261"/>
        <p:cNvGrpSpPr/>
        <p:nvPr/>
      </p:nvGrpSpPr>
      <p:grpSpPr>
        <a:xfrm>
          <a:off x="0" y="0"/>
          <a:ext cx="0" cy="0"/>
          <a:chOff x="0" y="0"/>
          <a:chExt cx="0" cy="0"/>
        </a:xfrm>
      </p:grpSpPr>
      <p:sp>
        <p:nvSpPr>
          <p:cNvPr id="1262" name="Google Shape;1262;p1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3" name="Google Shape;1263;p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0" name="Shape 1270"/>
        <p:cNvGrpSpPr/>
        <p:nvPr/>
      </p:nvGrpSpPr>
      <p:grpSpPr>
        <a:xfrm>
          <a:off x="0" y="0"/>
          <a:ext cx="0" cy="0"/>
          <a:chOff x="0" y="0"/>
          <a:chExt cx="0" cy="0"/>
        </a:xfrm>
      </p:grpSpPr>
      <p:sp>
        <p:nvSpPr>
          <p:cNvPr id="1271" name="Google Shape;1271;p1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2" name="Google Shape;1272;p1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2" name="Shape 1282"/>
        <p:cNvGrpSpPr/>
        <p:nvPr/>
      </p:nvGrpSpPr>
      <p:grpSpPr>
        <a:xfrm>
          <a:off x="0" y="0"/>
          <a:ext cx="0" cy="0"/>
          <a:chOff x="0" y="0"/>
          <a:chExt cx="0" cy="0"/>
        </a:xfrm>
      </p:grpSpPr>
      <p:sp>
        <p:nvSpPr>
          <p:cNvPr id="1283" name="Google Shape;1283;p1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4" name="Google Shape;1284;p1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0" name="Shape 1290"/>
        <p:cNvGrpSpPr/>
        <p:nvPr/>
      </p:nvGrpSpPr>
      <p:grpSpPr>
        <a:xfrm>
          <a:off x="0" y="0"/>
          <a:ext cx="0" cy="0"/>
          <a:chOff x="0" y="0"/>
          <a:chExt cx="0" cy="0"/>
        </a:xfrm>
      </p:grpSpPr>
      <p:sp>
        <p:nvSpPr>
          <p:cNvPr id="1291" name="Google Shape;1291;p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2" name="Google Shape;1292;p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p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1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1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p1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1" name="Google Shape;1321;p1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p1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0" name="Google Shape;1330;p1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8" name="Shape 1338"/>
        <p:cNvGrpSpPr/>
        <p:nvPr/>
      </p:nvGrpSpPr>
      <p:grpSpPr>
        <a:xfrm>
          <a:off x="0" y="0"/>
          <a:ext cx="0" cy="0"/>
          <a:chOff x="0" y="0"/>
          <a:chExt cx="0" cy="0"/>
        </a:xfrm>
      </p:grpSpPr>
      <p:sp>
        <p:nvSpPr>
          <p:cNvPr id="1339" name="Google Shape;1339;p1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0" name="Google Shape;1340;p1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1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0" name="Google Shape;1350;p1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Maybe discuss that it is not necessarily our place in the world today to decide whether or not these soldiers were transgender, but that it was not an uncommon phenomenon in the military because of how much more it paid than any women’s work and that they were able to ‘pass’ due to modest Victorian customs. That being said, being treated as a woman was documented to worsen Cashier’s mental health.</a:t>
            </a:r>
            <a:endParaRPr/>
          </a:p>
        </p:txBody>
      </p:sp>
      <p:sp>
        <p:nvSpPr>
          <p:cNvPr id="1351" name="Google Shape;1351;p1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p1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2" name="Google Shape;1362;p1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3" name="Shape 1373"/>
        <p:cNvGrpSpPr/>
        <p:nvPr/>
      </p:nvGrpSpPr>
      <p:grpSpPr>
        <a:xfrm>
          <a:off x="0" y="0"/>
          <a:ext cx="0" cy="0"/>
          <a:chOff x="0" y="0"/>
          <a:chExt cx="0" cy="0"/>
        </a:xfrm>
      </p:grpSpPr>
      <p:sp>
        <p:nvSpPr>
          <p:cNvPr id="1374" name="Google Shape;1374;p1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5" name="Google Shape;1375;p1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1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6" name="Google Shape;1386;p1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5" name="Shape 1395"/>
        <p:cNvGrpSpPr/>
        <p:nvPr/>
      </p:nvGrpSpPr>
      <p:grpSpPr>
        <a:xfrm>
          <a:off x="0" y="0"/>
          <a:ext cx="0" cy="0"/>
          <a:chOff x="0" y="0"/>
          <a:chExt cx="0" cy="0"/>
        </a:xfrm>
      </p:grpSpPr>
      <p:sp>
        <p:nvSpPr>
          <p:cNvPr id="1396" name="Google Shape;1396;p1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7" name="Google Shape;1397;p1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1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8" name="Google Shape;1408;p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5" name="Shape 1415"/>
        <p:cNvGrpSpPr/>
        <p:nvPr/>
      </p:nvGrpSpPr>
      <p:grpSpPr>
        <a:xfrm>
          <a:off x="0" y="0"/>
          <a:ext cx="0" cy="0"/>
          <a:chOff x="0" y="0"/>
          <a:chExt cx="0" cy="0"/>
        </a:xfrm>
      </p:grpSpPr>
      <p:sp>
        <p:nvSpPr>
          <p:cNvPr id="1416" name="Google Shape;1416;p1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7" name="Google Shape;1417;p1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Captains Meriwether Lewis and William Clark, Sergeants Charles Floyd, Patrick Gass, and John Ordway, and Private Joseph Whitehouse</a:t>
            </a:r>
            <a:endParaRPr/>
          </a:p>
        </p:txBody>
      </p:sp>
      <p:sp>
        <p:nvSpPr>
          <p:cNvPr id="252" name="Google Shape;252;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Working in pairs and then teams, you will explore an issue through opposing positions and try to reach a consensus or, at least, clarify where your differences lie.</a:t>
            </a:r>
            <a:endParaRPr/>
          </a:p>
          <a:p>
            <a:pPr indent="0" lvl="0" marL="0" rtl="0" algn="l">
              <a:spcBef>
                <a:spcPts val="0"/>
              </a:spcBef>
              <a:spcAft>
                <a:spcPts val="0"/>
              </a:spcAft>
              <a:buNone/>
            </a:pPr>
            <a:r>
              <a:t/>
            </a:r>
            <a:endParaRPr/>
          </a:p>
        </p:txBody>
      </p:sp>
      <p:sp>
        <p:nvSpPr>
          <p:cNvPr id="265" name="Google Shape;265;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1" name="Google Shape;29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
        <p:nvSpPr>
          <p:cNvPr id="117" name="Google Shape;117;p2: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
        <p:nvSpPr>
          <p:cNvPr id="118" name="Google Shape;11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 name="Google Shape;119;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 name="Google Shape;302;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Story of Ms. Madison saving the paintings in the White House.</a:t>
            </a:r>
            <a:endParaRPr/>
          </a:p>
        </p:txBody>
      </p:sp>
      <p:sp>
        <p:nvSpPr>
          <p:cNvPr id="303" name="Google Shape;303;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4" name="Google Shape;314;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7" name="Google Shape;327;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Smithsonian images allowed for educational purposes.</a:t>
            </a:r>
            <a:endParaRPr/>
          </a:p>
        </p:txBody>
      </p:sp>
      <p:sp>
        <p:nvSpPr>
          <p:cNvPr id="339" name="Google Shape;339;p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0" name="Google Shape;350;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t>https://amhistory.si.edu/starspangledbanner/default.aspx</a:t>
            </a:r>
            <a:endParaRPr/>
          </a:p>
        </p:txBody>
      </p:sp>
      <p:sp>
        <p:nvSpPr>
          <p:cNvPr id="351" name="Google Shape;351;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8" name="Google Shape;37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8" name="Google Shape;398;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
        <p:nvSpPr>
          <p:cNvPr id="130" name="Google Shape;130;p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
        <p:nvSpPr>
          <p:cNvPr id="131" name="Google Shape;131;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2" name="Google Shape;13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2" name="Google Shape;452;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1" name="Google Shape;471;p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Read from Zinn p. 141 (top of the page)</a:t>
            </a:r>
            <a:endParaRPr/>
          </a:p>
        </p:txBody>
      </p:sp>
      <p:sp>
        <p:nvSpPr>
          <p:cNvPr id="472" name="Google Shape;472;p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6" name="Google Shape;506;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1" name="Google Shape;14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commander said, “they endeavored to decoy us, but were a little too old for them.”</a:t>
            </a:r>
            <a:endParaRPr/>
          </a:p>
        </p:txBody>
      </p:sp>
      <p:sp>
        <p:nvSpPr>
          <p:cNvPr id="518" name="Google Shape;518;p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8" name="Google Shape;538;p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https://www.pbs.org/wgbh/aia/part4/4h1567.html</a:t>
            </a:r>
            <a:endParaRPr/>
          </a:p>
        </p:txBody>
      </p:sp>
      <p:sp>
        <p:nvSpPr>
          <p:cNvPr id="539" name="Google Shape;539;p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8" name="Google Shape;548;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4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4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7" name="Google Shape;567;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Call back to the moral tones of the 19</a:t>
            </a:r>
            <a:r>
              <a:rPr baseline="30000" lang="en-US"/>
              <a:t>th</a:t>
            </a:r>
            <a:r>
              <a:rPr lang="en-US"/>
              <a:t> century regarding womanhood, cult of domesticity to explain the “good” and “bad” women. </a:t>
            </a:r>
            <a:endParaRPr/>
          </a:p>
        </p:txBody>
      </p:sp>
      <p:sp>
        <p:nvSpPr>
          <p:cNvPr id="576" name="Google Shape;576;p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p4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4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p5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8" name="Google Shape;618;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5" name="Google Shape;635;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6" name="Google Shape;636;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5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p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5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7" name="Google Shape;69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6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6" name="Google Shape;716;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Austin pictured.</a:t>
            </a:r>
            <a:endParaRPr/>
          </a:p>
        </p:txBody>
      </p:sp>
      <p:sp>
        <p:nvSpPr>
          <p:cNvPr id="739" name="Google Shape;739;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1" name="Google Shape;751;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p6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3" name="Google Shape;763;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p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p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https://www.womenintexashistory.org/learn/timeline/</a:t>
            </a:r>
            <a:endParaRPr/>
          </a:p>
        </p:txBody>
      </p:sp>
      <p:sp>
        <p:nvSpPr>
          <p:cNvPr id="787" name="Google Shape;787;p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7" name="Google Shape;797;p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6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8" name="Google Shape;808;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p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Manifest Destiny: concept under Polk that the US is destined to expand across the continent to bring capitalism and democracy to the whole territory. From History.com https://www.history.com/topics/westward-expansion/manifest-destiny</a:t>
            </a:r>
            <a:endParaRPr/>
          </a:p>
          <a:p>
            <a:pPr indent="0" lvl="0" marL="0" rtl="0" algn="l">
              <a:spcBef>
                <a:spcPts val="0"/>
              </a:spcBef>
              <a:spcAft>
                <a:spcPts val="0"/>
              </a:spcAft>
              <a:buNone/>
            </a:pPr>
            <a:r>
              <a:rPr lang="en-US"/>
              <a:t>Use this image to talk about all the things people thought would come with westward expansion and how this is done with symbolism in the painting. (bringing light into darkness, forcing out natives on left side while trains and telegraph lines come from the east, the figure is Columbia, the female personification of the United States.)</a:t>
            </a:r>
            <a:endParaRPr/>
          </a:p>
        </p:txBody>
      </p:sp>
      <p:sp>
        <p:nvSpPr>
          <p:cNvPr id="817" name="Google Shape;817;p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have looked at the grievances in the Declaration of Independence. These were the colonists’ complaints against the king. </a:t>
            </a:r>
            <a:endParaRPr/>
          </a:p>
          <a:p>
            <a:pPr indent="0" lvl="0" marL="0" rtl="0" algn="l">
              <a:spcBef>
                <a:spcPts val="0"/>
              </a:spcBef>
              <a:spcAft>
                <a:spcPts val="0"/>
              </a:spcAft>
              <a:buNone/>
            </a:pPr>
            <a:r>
              <a:rPr lang="en-US"/>
              <a:t>There was a grievance about slavery that was deleted from the final version. Let’s read it out loud. </a:t>
            </a:r>
            <a:endParaRPr/>
          </a:p>
          <a:p>
            <a:pPr indent="0" lvl="0" marL="0" rtl="0" algn="l">
              <a:spcBef>
                <a:spcPts val="0"/>
              </a:spcBef>
              <a:spcAft>
                <a:spcPts val="0"/>
              </a:spcAft>
              <a:buNone/>
            </a:pPr>
            <a:r>
              <a:t/>
            </a:r>
            <a:endParaRPr/>
          </a:p>
        </p:txBody>
      </p:sp>
      <p:sp>
        <p:nvSpPr>
          <p:cNvPr id="171" name="Google Shape;171;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p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6" name="Google Shape;826;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Map image under creative commons license.</a:t>
            </a:r>
            <a:endParaRPr/>
          </a:p>
        </p:txBody>
      </p:sp>
      <p:sp>
        <p:nvSpPr>
          <p:cNvPr id="839" name="Google Shape;839;p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0" name="Google Shape;850;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7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1" name="Google Shape;861;p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p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0" name="Google Shape;870;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0" name="Google Shape;880;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p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0" name="Google Shape;890;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9" name="Google Shape;899;p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p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0" name="Google Shape;910;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8" name="Shape 918"/>
        <p:cNvGrpSpPr/>
        <p:nvPr/>
      </p:nvGrpSpPr>
      <p:grpSpPr>
        <a:xfrm>
          <a:off x="0" y="0"/>
          <a:ext cx="0" cy="0"/>
          <a:chOff x="0" y="0"/>
          <a:chExt cx="0" cy="0"/>
        </a:xfrm>
      </p:grpSpPr>
      <p:sp>
        <p:nvSpPr>
          <p:cNvPr id="919" name="Google Shape;919;p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0" name="Google Shape;920;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p8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0" name="Google Shape;930;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8" name="Google Shape;938;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9" name="Google Shape;949;p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Opposed slavery in KS and NE</a:t>
            </a:r>
            <a:endParaRPr/>
          </a:p>
        </p:txBody>
      </p:sp>
      <p:sp>
        <p:nvSpPr>
          <p:cNvPr id="950" name="Google Shape;950;p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p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1" name="Google Shape;961;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8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2" name="Google Shape;972;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p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4" name="Google Shape;984;p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5" name="Google Shape;995;p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7" name="Google Shape;1007;p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8" name="Google Shape;1008;p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p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9" name="Google Shape;1019;p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0" name="Google Shape;1030;p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https://www.poetryfoundation.org/poets/frances-ellen-watkins-harper</a:t>
            </a:r>
            <a:endParaRPr/>
          </a:p>
        </p:txBody>
      </p:sp>
      <p:sp>
        <p:nvSpPr>
          <p:cNvPr id="1031" name="Google Shape;1031;p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latin typeface="Calibri"/>
                <a:ea typeface="Calibri"/>
                <a:cs typeface="Calibri"/>
                <a:sym typeface="Calibri"/>
              </a:rPr>
              <a:t>‹#›</a:t>
            </a:fld>
            <a:endParaRPr>
              <a:solidFill>
                <a:srgbClr val="000000"/>
              </a:solidFill>
              <a:latin typeface="Calibri"/>
              <a:ea typeface="Calibri"/>
              <a:cs typeface="Calibri"/>
              <a:sym typeface="Calibri"/>
            </a:endParaRPr>
          </a:p>
        </p:txBody>
      </p:sp>
      <p:sp>
        <p:nvSpPr>
          <p:cNvPr id="190" name="Google Shape;190;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p9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2" name="Google Shape;1042;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p9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3" name="Google Shape;1053;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p9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3" name="Google Shape;1063;p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p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4" name="Google Shape;1074;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p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4" name="Google Shape;1084;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9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p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p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2" name="Google Shape;1102;p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p9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2" name="Google Shape;1112;p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3" name="Google Shape;1123;p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p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34" name="Google Shape;1134;p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5" name="Google Shape;1135;p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Book Antiqua"/>
                <a:ea typeface="Book Antiqua"/>
                <a:cs typeface="Book Antiqua"/>
                <a:sym typeface="Book Antiqua"/>
              </a:rPr>
              <a:t>‹#›</a:t>
            </a:fld>
            <a:endParaRPr sz="1200">
              <a:solidFill>
                <a:srgbClr val="000000"/>
              </a:solidFill>
              <a:latin typeface="Book Antiqua"/>
              <a:ea typeface="Book Antiqua"/>
              <a:cs typeface="Book Antiqua"/>
              <a:sym typeface="Book Antiqu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17" name="Shape 17"/>
        <p:cNvGrpSpPr/>
        <p:nvPr/>
      </p:nvGrpSpPr>
      <p:grpSpPr>
        <a:xfrm>
          <a:off x="0" y="0"/>
          <a:ext cx="0" cy="0"/>
          <a:chOff x="0" y="0"/>
          <a:chExt cx="0" cy="0"/>
        </a:xfrm>
      </p:grpSpPr>
      <p:sp>
        <p:nvSpPr>
          <p:cNvPr id="18" name="Google Shape;18;p128"/>
          <p:cNvSpPr txBox="1"/>
          <p:nvPr>
            <p:ph type="title"/>
          </p:nvPr>
        </p:nvSpPr>
        <p:spPr>
          <a:xfrm>
            <a:off x="609600" y="274638"/>
            <a:ext cx="10972800" cy="11430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128"/>
          <p:cNvSpPr txBox="1"/>
          <p:nvPr>
            <p:ph idx="1" type="body"/>
          </p:nvPr>
        </p:nvSpPr>
        <p:spPr>
          <a:xfrm>
            <a:off x="609600" y="1600203"/>
            <a:ext cx="5384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20" name="Google Shape;20;p128"/>
          <p:cNvSpPr txBox="1"/>
          <p:nvPr>
            <p:ph idx="2"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21" name="Google Shape;21;p128"/>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12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12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b="0" i="0" sz="1200" u="none" cap="none" strike="noStrike">
                <a:solidFill>
                  <a:srgbClr val="595959"/>
                </a:solidFill>
                <a:latin typeface="Century Gothic"/>
                <a:ea typeface="Century Gothic"/>
                <a:cs typeface="Century Gothic"/>
                <a:sym typeface="Century Gothic"/>
              </a:defRPr>
            </a:lvl1pPr>
            <a:lvl2pPr indent="0" lvl="1" marL="0" algn="l">
              <a:spcBef>
                <a:spcPts val="0"/>
              </a:spcBef>
              <a:buNone/>
              <a:defRPr b="0" i="0" sz="1200" u="none" cap="none" strike="noStrike">
                <a:solidFill>
                  <a:srgbClr val="595959"/>
                </a:solidFill>
                <a:latin typeface="Century Gothic"/>
                <a:ea typeface="Century Gothic"/>
                <a:cs typeface="Century Gothic"/>
                <a:sym typeface="Century Gothic"/>
              </a:defRPr>
            </a:lvl2pPr>
            <a:lvl3pPr indent="0" lvl="2" marL="0" algn="l">
              <a:spcBef>
                <a:spcPts val="0"/>
              </a:spcBef>
              <a:buNone/>
              <a:defRPr b="0" i="0" sz="1200" u="none" cap="none" strike="noStrike">
                <a:solidFill>
                  <a:srgbClr val="595959"/>
                </a:solidFill>
                <a:latin typeface="Century Gothic"/>
                <a:ea typeface="Century Gothic"/>
                <a:cs typeface="Century Gothic"/>
                <a:sym typeface="Century Gothic"/>
              </a:defRPr>
            </a:lvl3pPr>
            <a:lvl4pPr indent="0" lvl="3" marL="0" algn="l">
              <a:spcBef>
                <a:spcPts val="0"/>
              </a:spcBef>
              <a:buNone/>
              <a:defRPr b="0" i="0" sz="1200" u="none" cap="none" strike="noStrike">
                <a:solidFill>
                  <a:srgbClr val="595959"/>
                </a:solidFill>
                <a:latin typeface="Century Gothic"/>
                <a:ea typeface="Century Gothic"/>
                <a:cs typeface="Century Gothic"/>
                <a:sym typeface="Century Gothic"/>
              </a:defRPr>
            </a:lvl4pPr>
            <a:lvl5pPr indent="0" lvl="4" marL="0" algn="l">
              <a:spcBef>
                <a:spcPts val="0"/>
              </a:spcBef>
              <a:buNone/>
              <a:defRPr b="0" i="0" sz="1200" u="none" cap="none" strike="noStrike">
                <a:solidFill>
                  <a:srgbClr val="595959"/>
                </a:solidFill>
                <a:latin typeface="Century Gothic"/>
                <a:ea typeface="Century Gothic"/>
                <a:cs typeface="Century Gothic"/>
                <a:sym typeface="Century Gothic"/>
              </a:defRPr>
            </a:lvl5pPr>
            <a:lvl6pPr indent="0" lvl="5" marL="0" algn="l">
              <a:spcBef>
                <a:spcPts val="0"/>
              </a:spcBef>
              <a:buNone/>
              <a:defRPr b="0" i="0" sz="1200" u="none" cap="none" strike="noStrike">
                <a:solidFill>
                  <a:srgbClr val="595959"/>
                </a:solidFill>
                <a:latin typeface="Century Gothic"/>
                <a:ea typeface="Century Gothic"/>
                <a:cs typeface="Century Gothic"/>
                <a:sym typeface="Century Gothic"/>
              </a:defRPr>
            </a:lvl6pPr>
            <a:lvl7pPr indent="0" lvl="6" marL="0" algn="l">
              <a:spcBef>
                <a:spcPts val="0"/>
              </a:spcBef>
              <a:buNone/>
              <a:defRPr b="0" i="0" sz="1200" u="none" cap="none" strike="noStrike">
                <a:solidFill>
                  <a:srgbClr val="595959"/>
                </a:solidFill>
                <a:latin typeface="Century Gothic"/>
                <a:ea typeface="Century Gothic"/>
                <a:cs typeface="Century Gothic"/>
                <a:sym typeface="Century Gothic"/>
              </a:defRPr>
            </a:lvl7pPr>
            <a:lvl8pPr indent="0" lvl="7" marL="0" algn="l">
              <a:spcBef>
                <a:spcPts val="0"/>
              </a:spcBef>
              <a:buNone/>
              <a:defRPr b="0" i="0" sz="1200" u="none" cap="none" strike="noStrike">
                <a:solidFill>
                  <a:srgbClr val="595959"/>
                </a:solidFill>
                <a:latin typeface="Century Gothic"/>
                <a:ea typeface="Century Gothic"/>
                <a:cs typeface="Century Gothic"/>
                <a:sym typeface="Century Gothic"/>
              </a:defRPr>
            </a:lvl8pPr>
            <a:lvl9pPr indent="0" lvl="8" marL="0" algn="l">
              <a:spcBef>
                <a:spcPts val="0"/>
              </a:spcBef>
              <a:buNone/>
              <a:defRPr b="0" i="0" sz="1200" u="none" cap="none" strike="noStrike">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13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137"/>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3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3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7" name="Shape 87"/>
        <p:cNvGrpSpPr/>
        <p:nvPr/>
      </p:nvGrpSpPr>
      <p:grpSpPr>
        <a:xfrm>
          <a:off x="0" y="0"/>
          <a:ext cx="0" cy="0"/>
          <a:chOff x="0" y="0"/>
          <a:chExt cx="0" cy="0"/>
        </a:xfrm>
      </p:grpSpPr>
      <p:sp>
        <p:nvSpPr>
          <p:cNvPr id="88" name="Google Shape;88;p138"/>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3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3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1" name="Shape 91"/>
        <p:cNvGrpSpPr/>
        <p:nvPr/>
      </p:nvGrpSpPr>
      <p:grpSpPr>
        <a:xfrm>
          <a:off x="0" y="0"/>
          <a:ext cx="0" cy="0"/>
          <a:chOff x="0" y="0"/>
          <a:chExt cx="0" cy="0"/>
        </a:xfrm>
      </p:grpSpPr>
      <p:sp>
        <p:nvSpPr>
          <p:cNvPr id="92" name="Google Shape;92;p13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39"/>
          <p:cNvSpPr txBox="1"/>
          <p:nvPr>
            <p:ph idx="1" type="body"/>
          </p:nvPr>
        </p:nvSpPr>
        <p:spPr>
          <a:xfrm rot="5400000">
            <a:off x="3833019" y="-1623215"/>
            <a:ext cx="4525963" cy="10972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94" name="Google Shape;94;p139"/>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6" name="Google Shape;96;p13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7" name="Shape 97"/>
        <p:cNvGrpSpPr/>
        <p:nvPr/>
      </p:nvGrpSpPr>
      <p:grpSpPr>
        <a:xfrm>
          <a:off x="0" y="0"/>
          <a:ext cx="0" cy="0"/>
          <a:chOff x="0" y="0"/>
          <a:chExt cx="0" cy="0"/>
        </a:xfrm>
      </p:grpSpPr>
      <p:sp>
        <p:nvSpPr>
          <p:cNvPr id="98" name="Google Shape;98;p140"/>
          <p:cNvSpPr txBox="1"/>
          <p:nvPr>
            <p:ph type="title"/>
          </p:nvPr>
        </p:nvSpPr>
        <p:spPr>
          <a:xfrm rot="5400000">
            <a:off x="7285037" y="1828804"/>
            <a:ext cx="5851525" cy="2743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 name="Google Shape;99;p140"/>
          <p:cNvSpPr txBox="1"/>
          <p:nvPr>
            <p:ph idx="1" type="body"/>
          </p:nvPr>
        </p:nvSpPr>
        <p:spPr>
          <a:xfrm rot="5400000">
            <a:off x="1697037" y="-812797"/>
            <a:ext cx="5851525" cy="80264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100" name="Google Shape;100;p140"/>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2" name="Google Shape;102;p14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4" name="Shape 24"/>
        <p:cNvGrpSpPr/>
        <p:nvPr/>
      </p:nvGrpSpPr>
      <p:grpSpPr>
        <a:xfrm>
          <a:off x="0" y="0"/>
          <a:ext cx="0" cy="0"/>
          <a:chOff x="0" y="0"/>
          <a:chExt cx="0" cy="0"/>
        </a:xfrm>
      </p:grpSpPr>
      <p:sp>
        <p:nvSpPr>
          <p:cNvPr id="25" name="Google Shape;25;p12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129"/>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rgbClr val="7F7F7F"/>
              </a:buClr>
              <a:buSzPts val="2400"/>
              <a:buChar char="•"/>
              <a:defRPr sz="2400"/>
            </a:lvl1pPr>
            <a:lvl2pPr indent="-330200" lvl="1" marL="914400" algn="l">
              <a:spcBef>
                <a:spcPts val="320"/>
              </a:spcBef>
              <a:spcAft>
                <a:spcPts val="0"/>
              </a:spcAft>
              <a:buClr>
                <a:srgbClr val="7F7F7F"/>
              </a:buClr>
              <a:buSzPts val="1600"/>
              <a:buChar char="o"/>
              <a:defRPr sz="1600"/>
            </a:lvl2pPr>
            <a:lvl3pPr indent="-330200" lvl="2" marL="1371600" algn="l">
              <a:spcBef>
                <a:spcPts val="320"/>
              </a:spcBef>
              <a:spcAft>
                <a:spcPts val="0"/>
              </a:spcAft>
              <a:buClr>
                <a:srgbClr val="7F7F7F"/>
              </a:buClr>
              <a:buSzPts val="1600"/>
              <a:buChar char="•"/>
              <a:defRPr sz="1600"/>
            </a:lvl3pPr>
            <a:lvl4pPr indent="-330200" lvl="3" marL="1828800" algn="l">
              <a:spcBef>
                <a:spcPts val="320"/>
              </a:spcBef>
              <a:spcAft>
                <a:spcPts val="0"/>
              </a:spcAft>
              <a:buClr>
                <a:srgbClr val="7F7F7F"/>
              </a:buClr>
              <a:buSzPts val="1600"/>
              <a:buChar char="o"/>
              <a:defRPr sz="1600"/>
            </a:lvl4pPr>
            <a:lvl5pPr indent="-330200" lvl="4" marL="2286000" algn="l">
              <a:spcBef>
                <a:spcPts val="320"/>
              </a:spcBef>
              <a:spcAft>
                <a:spcPts val="0"/>
              </a:spcAft>
              <a:buClr>
                <a:srgbClr val="7F7F7F"/>
              </a:buClr>
              <a:buSzPts val="1600"/>
              <a:buChar char="•"/>
              <a:defRPr sz="1600"/>
            </a:lvl5pPr>
            <a:lvl6pPr indent="-330200" lvl="5" marL="2743200" algn="l">
              <a:spcBef>
                <a:spcPts val="320"/>
              </a:spcBef>
              <a:spcAft>
                <a:spcPts val="0"/>
              </a:spcAft>
              <a:buClr>
                <a:srgbClr val="7F7F7F"/>
              </a:buClr>
              <a:buSzPts val="1600"/>
              <a:buChar char="o"/>
              <a:defRPr sz="1600"/>
            </a:lvl6pPr>
            <a:lvl7pPr indent="-330200" lvl="6" marL="3200400" algn="l">
              <a:spcBef>
                <a:spcPts val="320"/>
              </a:spcBef>
              <a:spcAft>
                <a:spcPts val="0"/>
              </a:spcAft>
              <a:buClr>
                <a:srgbClr val="7F7F7F"/>
              </a:buClr>
              <a:buSzPts val="1600"/>
              <a:buChar char="•"/>
              <a:defRPr sz="1600"/>
            </a:lvl7pPr>
            <a:lvl8pPr indent="-330200" lvl="7" marL="3657600" algn="l">
              <a:spcBef>
                <a:spcPts val="320"/>
              </a:spcBef>
              <a:spcAft>
                <a:spcPts val="0"/>
              </a:spcAft>
              <a:buClr>
                <a:srgbClr val="7F7F7F"/>
              </a:buClr>
              <a:buSzPts val="1600"/>
              <a:buChar char="o"/>
              <a:defRPr sz="1600"/>
            </a:lvl8pPr>
            <a:lvl9pPr indent="-330200" lvl="8" marL="4114800" algn="l">
              <a:spcBef>
                <a:spcPts val="320"/>
              </a:spcBef>
              <a:spcAft>
                <a:spcPts val="0"/>
              </a:spcAft>
              <a:buClr>
                <a:srgbClr val="7F7F7F"/>
              </a:buClr>
              <a:buSzPts val="1600"/>
              <a:buChar char="•"/>
              <a:defRPr sz="1600"/>
            </a:lvl9pPr>
          </a:lstStyle>
          <a:p/>
        </p:txBody>
      </p:sp>
      <p:sp>
        <p:nvSpPr>
          <p:cNvPr id="27" name="Google Shape;27;p129"/>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12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12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
        <p:nvSpPr>
          <p:cNvPr id="30" name="Google Shape;30;p129"/>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1" name="Shape 31"/>
        <p:cNvGrpSpPr/>
        <p:nvPr/>
      </p:nvGrpSpPr>
      <p:grpSpPr>
        <a:xfrm>
          <a:off x="0" y="0"/>
          <a:ext cx="0" cy="0"/>
          <a:chOff x="0" y="0"/>
          <a:chExt cx="0" cy="0"/>
        </a:xfrm>
      </p:grpSpPr>
      <p:sp>
        <p:nvSpPr>
          <p:cNvPr id="32" name="Google Shape;32;p130"/>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800"/>
              <a:buFont typeface="Book Antiqua"/>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130"/>
          <p:cNvSpPr txBox="1"/>
          <p:nvPr>
            <p:ph idx="1" type="body"/>
          </p:nvPr>
        </p:nvSpPr>
        <p:spPr>
          <a:xfrm>
            <a:off x="958851" y="273053"/>
            <a:ext cx="6661151"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rgbClr val="7F7F7F"/>
              </a:buClr>
              <a:buSzPts val="3200"/>
              <a:buChar char="•"/>
              <a:defRPr sz="3200"/>
            </a:lvl1pPr>
            <a:lvl2pPr indent="-406400" lvl="1" marL="914400" algn="l">
              <a:spcBef>
                <a:spcPts val="560"/>
              </a:spcBef>
              <a:spcAft>
                <a:spcPts val="0"/>
              </a:spcAft>
              <a:buClr>
                <a:srgbClr val="7F7F7F"/>
              </a:buClr>
              <a:buSzPts val="2800"/>
              <a:buChar char="o"/>
              <a:defRPr sz="2800"/>
            </a:lvl2pPr>
            <a:lvl3pPr indent="-381000" lvl="2" marL="1371600" algn="l">
              <a:spcBef>
                <a:spcPts val="480"/>
              </a:spcBef>
              <a:spcAft>
                <a:spcPts val="0"/>
              </a:spcAft>
              <a:buClr>
                <a:srgbClr val="7F7F7F"/>
              </a:buClr>
              <a:buSzPts val="2400"/>
              <a:buChar char="•"/>
              <a:defRPr sz="2400"/>
            </a:lvl3pPr>
            <a:lvl4pPr indent="-355600" lvl="3" marL="1828800" algn="l">
              <a:spcBef>
                <a:spcPts val="400"/>
              </a:spcBef>
              <a:spcAft>
                <a:spcPts val="0"/>
              </a:spcAft>
              <a:buClr>
                <a:srgbClr val="7F7F7F"/>
              </a:buClr>
              <a:buSzPts val="2000"/>
              <a:buChar char="o"/>
              <a:defRPr sz="2000"/>
            </a:lvl4pPr>
            <a:lvl5pPr indent="-355600" lvl="4" marL="2286000" algn="l">
              <a:spcBef>
                <a:spcPts val="400"/>
              </a:spcBef>
              <a:spcAft>
                <a:spcPts val="0"/>
              </a:spcAft>
              <a:buClr>
                <a:srgbClr val="7F7F7F"/>
              </a:buClr>
              <a:buSzPts val="2000"/>
              <a:buChar char="•"/>
              <a:defRPr sz="2000"/>
            </a:lvl5pPr>
            <a:lvl6pPr indent="-355600" lvl="5" marL="2743200" algn="l">
              <a:spcBef>
                <a:spcPts val="400"/>
              </a:spcBef>
              <a:spcAft>
                <a:spcPts val="0"/>
              </a:spcAft>
              <a:buClr>
                <a:srgbClr val="7F7F7F"/>
              </a:buClr>
              <a:buSzPts val="2000"/>
              <a:buChar char="o"/>
              <a:defRPr sz="2000"/>
            </a:lvl6pPr>
            <a:lvl7pPr indent="-355600" lvl="6" marL="3200400" algn="l">
              <a:spcBef>
                <a:spcPts val="400"/>
              </a:spcBef>
              <a:spcAft>
                <a:spcPts val="0"/>
              </a:spcAft>
              <a:buClr>
                <a:srgbClr val="7F7F7F"/>
              </a:buClr>
              <a:buSzPts val="2000"/>
              <a:buChar char="•"/>
              <a:defRPr sz="2000"/>
            </a:lvl7pPr>
            <a:lvl8pPr indent="-355600" lvl="7" marL="3657600" algn="l">
              <a:spcBef>
                <a:spcPts val="400"/>
              </a:spcBef>
              <a:spcAft>
                <a:spcPts val="0"/>
              </a:spcAft>
              <a:buClr>
                <a:srgbClr val="7F7F7F"/>
              </a:buClr>
              <a:buSzPts val="2000"/>
              <a:buChar char="o"/>
              <a:defRPr sz="2000"/>
            </a:lvl8pPr>
            <a:lvl9pPr indent="-355600" lvl="8" marL="4114800" algn="l">
              <a:spcBef>
                <a:spcPts val="400"/>
              </a:spcBef>
              <a:spcAft>
                <a:spcPts val="0"/>
              </a:spcAft>
              <a:buClr>
                <a:srgbClr val="7F7F7F"/>
              </a:buClr>
              <a:buSzPts val="2000"/>
              <a:buChar char="•"/>
              <a:defRPr sz="2000"/>
            </a:lvl9pPr>
          </a:lstStyle>
          <a:p/>
        </p:txBody>
      </p:sp>
      <p:sp>
        <p:nvSpPr>
          <p:cNvPr id="34" name="Google Shape;34;p130"/>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lvl1pPr indent="-228600" lvl="0" marL="457200" algn="ctr">
              <a:lnSpc>
                <a:spcPct val="125000"/>
              </a:lnSpc>
              <a:spcBef>
                <a:spcPts val="320"/>
              </a:spcBef>
              <a:spcAft>
                <a:spcPts val="0"/>
              </a:spcAft>
              <a:buClr>
                <a:srgbClr val="7F7F7F"/>
              </a:buClr>
              <a:buSzPts val="1600"/>
              <a:buNone/>
              <a:defRPr sz="1600"/>
            </a:lvl1pPr>
            <a:lvl2pPr indent="-228600" lvl="1" marL="914400" algn="l">
              <a:spcBef>
                <a:spcPts val="240"/>
              </a:spcBef>
              <a:spcAft>
                <a:spcPts val="0"/>
              </a:spcAft>
              <a:buClr>
                <a:srgbClr val="7F7F7F"/>
              </a:buClr>
              <a:buSzPts val="1200"/>
              <a:buNone/>
              <a:defRPr sz="1200"/>
            </a:lvl2pPr>
            <a:lvl3pPr indent="-228600" lvl="2" marL="1371600" algn="l">
              <a:spcBef>
                <a:spcPts val="200"/>
              </a:spcBef>
              <a:spcAft>
                <a:spcPts val="0"/>
              </a:spcAft>
              <a:buClr>
                <a:srgbClr val="7F7F7F"/>
              </a:buClr>
              <a:buSzPts val="1000"/>
              <a:buNone/>
              <a:defRPr sz="1000"/>
            </a:lvl3pPr>
            <a:lvl4pPr indent="-228600" lvl="3" marL="1828800" algn="l">
              <a:spcBef>
                <a:spcPts val="180"/>
              </a:spcBef>
              <a:spcAft>
                <a:spcPts val="0"/>
              </a:spcAft>
              <a:buClr>
                <a:srgbClr val="7F7F7F"/>
              </a:buClr>
              <a:buSzPts val="900"/>
              <a:buNone/>
              <a:defRPr sz="900"/>
            </a:lvl4pPr>
            <a:lvl5pPr indent="-228600" lvl="4" marL="2286000" algn="l">
              <a:spcBef>
                <a:spcPts val="180"/>
              </a:spcBef>
              <a:spcAft>
                <a:spcPts val="0"/>
              </a:spcAft>
              <a:buClr>
                <a:srgbClr val="7F7F7F"/>
              </a:buClr>
              <a:buSzPts val="900"/>
              <a:buNone/>
              <a:defRPr sz="900"/>
            </a:lvl5pPr>
            <a:lvl6pPr indent="-228600" lvl="5" marL="2743200" algn="l">
              <a:spcBef>
                <a:spcPts val="180"/>
              </a:spcBef>
              <a:spcAft>
                <a:spcPts val="0"/>
              </a:spcAft>
              <a:buClr>
                <a:srgbClr val="7F7F7F"/>
              </a:buClr>
              <a:buSzPts val="900"/>
              <a:buNone/>
              <a:defRPr sz="900"/>
            </a:lvl6pPr>
            <a:lvl7pPr indent="-228600" lvl="6" marL="3200400" algn="l">
              <a:spcBef>
                <a:spcPts val="180"/>
              </a:spcBef>
              <a:spcAft>
                <a:spcPts val="0"/>
              </a:spcAft>
              <a:buClr>
                <a:srgbClr val="7F7F7F"/>
              </a:buClr>
              <a:buSzPts val="900"/>
              <a:buNone/>
              <a:defRPr sz="900"/>
            </a:lvl7pPr>
            <a:lvl8pPr indent="-228600" lvl="7" marL="3657600" algn="l">
              <a:spcBef>
                <a:spcPts val="180"/>
              </a:spcBef>
              <a:spcAft>
                <a:spcPts val="0"/>
              </a:spcAft>
              <a:buClr>
                <a:srgbClr val="7F7F7F"/>
              </a:buClr>
              <a:buSzPts val="900"/>
              <a:buNone/>
              <a:defRPr sz="900"/>
            </a:lvl8pPr>
            <a:lvl9pPr indent="-228600" lvl="8" marL="4114800" algn="l">
              <a:spcBef>
                <a:spcPts val="180"/>
              </a:spcBef>
              <a:spcAft>
                <a:spcPts val="0"/>
              </a:spcAft>
              <a:buClr>
                <a:srgbClr val="7F7F7F"/>
              </a:buClr>
              <a:buSzPts val="900"/>
              <a:buNone/>
              <a:defRPr sz="900"/>
            </a:lvl9pPr>
          </a:lstStyle>
          <a:p/>
        </p:txBody>
      </p:sp>
      <p:sp>
        <p:nvSpPr>
          <p:cNvPr id="35" name="Google Shape;35;p130"/>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13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13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8" name="Shape 38"/>
        <p:cNvGrpSpPr/>
        <p:nvPr/>
      </p:nvGrpSpPr>
      <p:grpSpPr>
        <a:xfrm>
          <a:off x="0" y="0"/>
          <a:ext cx="0" cy="0"/>
          <a:chOff x="0" y="0"/>
          <a:chExt cx="0" cy="0"/>
        </a:xfrm>
      </p:grpSpPr>
      <p:sp>
        <p:nvSpPr>
          <p:cNvPr id="39" name="Google Shape;39;p131"/>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8000"/>
              <a:buFont typeface="Book Antiqua"/>
              <a:buNone/>
              <a:defRPr sz="8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131"/>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lvl1pPr lvl="0" algn="ctr">
              <a:spcBef>
                <a:spcPts val="480"/>
              </a:spcBef>
              <a:spcAft>
                <a:spcPts val="0"/>
              </a:spcAft>
              <a:buClr>
                <a:srgbClr val="888888"/>
              </a:buClr>
              <a:buSzPts val="2400"/>
              <a:buNone/>
              <a:defRPr sz="2400">
                <a:solidFill>
                  <a:srgbClr val="888888"/>
                </a:solidFill>
              </a:defRPr>
            </a:lvl1pPr>
            <a:lvl2pPr lvl="1" algn="ctr">
              <a:spcBef>
                <a:spcPts val="320"/>
              </a:spcBef>
              <a:spcAft>
                <a:spcPts val="0"/>
              </a:spcAft>
              <a:buClr>
                <a:srgbClr val="888888"/>
              </a:buClr>
              <a:buSzPts val="1600"/>
              <a:buNone/>
              <a:defRPr>
                <a:solidFill>
                  <a:srgbClr val="888888"/>
                </a:solidFill>
              </a:defRPr>
            </a:lvl2pPr>
            <a:lvl3pPr lvl="2" algn="ctr">
              <a:spcBef>
                <a:spcPts val="320"/>
              </a:spcBef>
              <a:spcAft>
                <a:spcPts val="0"/>
              </a:spcAft>
              <a:buClr>
                <a:srgbClr val="888888"/>
              </a:buClr>
              <a:buSzPts val="1600"/>
              <a:buNone/>
              <a:defRPr>
                <a:solidFill>
                  <a:srgbClr val="888888"/>
                </a:solidFill>
              </a:defRPr>
            </a:lvl3pPr>
            <a:lvl4pPr lvl="3" algn="ctr">
              <a:spcBef>
                <a:spcPts val="320"/>
              </a:spcBef>
              <a:spcAft>
                <a:spcPts val="0"/>
              </a:spcAft>
              <a:buClr>
                <a:srgbClr val="888888"/>
              </a:buClr>
              <a:buSzPts val="1600"/>
              <a:buNone/>
              <a:defRPr>
                <a:solidFill>
                  <a:srgbClr val="888888"/>
                </a:solidFill>
              </a:defRPr>
            </a:lvl4pPr>
            <a:lvl5pPr lvl="4" algn="ctr">
              <a:spcBef>
                <a:spcPts val="320"/>
              </a:spcBef>
              <a:spcAft>
                <a:spcPts val="0"/>
              </a:spcAft>
              <a:buClr>
                <a:srgbClr val="888888"/>
              </a:buClr>
              <a:buSzPts val="1600"/>
              <a:buNone/>
              <a:defRPr>
                <a:solidFill>
                  <a:srgbClr val="888888"/>
                </a:solidFill>
              </a:defRPr>
            </a:lvl5pPr>
            <a:lvl6pPr lvl="5" algn="ctr">
              <a:spcBef>
                <a:spcPts val="320"/>
              </a:spcBef>
              <a:spcAft>
                <a:spcPts val="0"/>
              </a:spcAft>
              <a:buClr>
                <a:srgbClr val="888888"/>
              </a:buClr>
              <a:buSzPts val="1600"/>
              <a:buNone/>
              <a:defRPr>
                <a:solidFill>
                  <a:srgbClr val="888888"/>
                </a:solidFill>
              </a:defRPr>
            </a:lvl6pPr>
            <a:lvl7pPr lvl="6" algn="ctr">
              <a:spcBef>
                <a:spcPts val="320"/>
              </a:spcBef>
              <a:spcAft>
                <a:spcPts val="0"/>
              </a:spcAft>
              <a:buClr>
                <a:srgbClr val="888888"/>
              </a:buClr>
              <a:buSzPts val="1600"/>
              <a:buNone/>
              <a:defRPr>
                <a:solidFill>
                  <a:srgbClr val="888888"/>
                </a:solidFill>
              </a:defRPr>
            </a:lvl7pPr>
            <a:lvl8pPr lvl="7" algn="ctr">
              <a:spcBef>
                <a:spcPts val="320"/>
              </a:spcBef>
              <a:spcAft>
                <a:spcPts val="0"/>
              </a:spcAft>
              <a:buClr>
                <a:srgbClr val="888888"/>
              </a:buClr>
              <a:buSzPts val="1600"/>
              <a:buNone/>
              <a:defRPr>
                <a:solidFill>
                  <a:srgbClr val="888888"/>
                </a:solidFill>
              </a:defRPr>
            </a:lvl8pPr>
            <a:lvl9pPr lvl="8" algn="ctr">
              <a:spcBef>
                <a:spcPts val="320"/>
              </a:spcBef>
              <a:spcAft>
                <a:spcPts val="0"/>
              </a:spcAft>
              <a:buClr>
                <a:srgbClr val="888888"/>
              </a:buClr>
              <a:buSzPts val="1600"/>
              <a:buNone/>
              <a:defRPr>
                <a:solidFill>
                  <a:srgbClr val="888888"/>
                </a:solidFill>
              </a:defRPr>
            </a:lvl9pPr>
          </a:lstStyle>
          <a:p/>
        </p:txBody>
      </p:sp>
      <p:sp>
        <p:nvSpPr>
          <p:cNvPr id="41" name="Google Shape;41;p131"/>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13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
        <p:nvSpPr>
          <p:cNvPr id="43" name="Google Shape;43;p13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 name="Shape 44"/>
        <p:cNvGrpSpPr/>
        <p:nvPr/>
      </p:nvGrpSpPr>
      <p:grpSpPr>
        <a:xfrm>
          <a:off x="0" y="0"/>
          <a:ext cx="0" cy="0"/>
          <a:chOff x="0" y="0"/>
          <a:chExt cx="0" cy="0"/>
        </a:xfrm>
      </p:grpSpPr>
      <p:sp>
        <p:nvSpPr>
          <p:cNvPr id="45" name="Google Shape;45;p13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1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30200" lvl="4" marL="2286000" algn="l">
              <a:spcBef>
                <a:spcPts val="320"/>
              </a:spcBef>
              <a:spcAft>
                <a:spcPts val="0"/>
              </a:spcAft>
              <a:buClr>
                <a:srgbClr val="7F7F7F"/>
              </a:buClr>
              <a:buSzPts val="1600"/>
              <a:buChar char="•"/>
              <a:defRPr/>
            </a:lvl5pPr>
            <a:lvl6pPr indent="-330200" lvl="5" marL="2743200" algn="l">
              <a:spcBef>
                <a:spcPts val="320"/>
              </a:spcBef>
              <a:spcAft>
                <a:spcPts val="0"/>
              </a:spcAft>
              <a:buClr>
                <a:srgbClr val="7F7F7F"/>
              </a:buClr>
              <a:buSzPts val="1600"/>
              <a:buChar char="o"/>
              <a:defRPr/>
            </a:lvl6pPr>
            <a:lvl7pPr indent="-330200" lvl="6" marL="3200400" algn="l">
              <a:spcBef>
                <a:spcPts val="320"/>
              </a:spcBef>
              <a:spcAft>
                <a:spcPts val="0"/>
              </a:spcAft>
              <a:buClr>
                <a:srgbClr val="7F7F7F"/>
              </a:buClr>
              <a:buSzPts val="1600"/>
              <a:buChar char="•"/>
              <a:defRPr/>
            </a:lvl7pPr>
            <a:lvl8pPr indent="-330200" lvl="7" marL="3657600" algn="l">
              <a:spcBef>
                <a:spcPts val="320"/>
              </a:spcBef>
              <a:spcAft>
                <a:spcPts val="0"/>
              </a:spcAft>
              <a:buClr>
                <a:srgbClr val="7F7F7F"/>
              </a:buClr>
              <a:buSzPts val="1600"/>
              <a:buChar char="o"/>
              <a:defRPr/>
            </a:lvl8pPr>
            <a:lvl9pPr indent="-330200" lvl="8" marL="4114800" algn="l">
              <a:spcBef>
                <a:spcPts val="320"/>
              </a:spcBef>
              <a:spcAft>
                <a:spcPts val="0"/>
              </a:spcAft>
              <a:buClr>
                <a:srgbClr val="7F7F7F"/>
              </a:buClr>
              <a:buSzPts val="1600"/>
              <a:buFont typeface="Arial"/>
              <a:buChar char="•"/>
              <a:defRPr/>
            </a:lvl9pPr>
          </a:lstStyle>
          <a:p/>
        </p:txBody>
      </p:sp>
      <p:sp>
        <p:nvSpPr>
          <p:cNvPr id="47" name="Google Shape;47;p132"/>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3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3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lip Art and Text" type="clipArtAndTx">
  <p:cSld name="CLIPART_AND_TEXT">
    <p:spTree>
      <p:nvGrpSpPr>
        <p:cNvPr id="50" name="Shape 50"/>
        <p:cNvGrpSpPr/>
        <p:nvPr/>
      </p:nvGrpSpPr>
      <p:grpSpPr>
        <a:xfrm>
          <a:off x="0" y="0"/>
          <a:ext cx="0" cy="0"/>
          <a:chOff x="0" y="0"/>
          <a:chExt cx="0" cy="0"/>
        </a:xfrm>
      </p:grpSpPr>
      <p:sp>
        <p:nvSpPr>
          <p:cNvPr id="51" name="Google Shape;51;p133"/>
          <p:cNvSpPr txBox="1"/>
          <p:nvPr>
            <p:ph type="title"/>
          </p:nvPr>
        </p:nvSpPr>
        <p:spPr>
          <a:xfrm>
            <a:off x="914400" y="533400"/>
            <a:ext cx="10668000" cy="990600"/>
          </a:xfrm>
          <a:prstGeom prst="rect">
            <a:avLst/>
          </a:prstGeom>
          <a:noFill/>
          <a:ln>
            <a:noFill/>
          </a:ln>
        </p:spPr>
        <p:txBody>
          <a:bodyPr anchorCtr="0" anchor="b" bIns="45700" lIns="91425" spcFirstLastPara="1" rIns="91425" wrap="square" tIns="45700">
            <a:noAutofit/>
          </a:bodyPr>
          <a:lstStyle>
            <a:lvl1pPr lvl="0" algn="ctr">
              <a:lnSpc>
                <a:spcPct val="322222"/>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33"/>
          <p:cNvSpPr/>
          <p:nvPr>
            <p:ph idx="2" type="clipArt"/>
          </p:nvPr>
        </p:nvSpPr>
        <p:spPr>
          <a:xfrm>
            <a:off x="914400" y="1676400"/>
            <a:ext cx="5232400" cy="4572000"/>
          </a:xfrm>
          <a:prstGeom prst="rect">
            <a:avLst/>
          </a:prstGeom>
          <a:noFill/>
          <a:ln>
            <a:noFill/>
          </a:ln>
        </p:spPr>
      </p:sp>
      <p:sp>
        <p:nvSpPr>
          <p:cNvPr id="53" name="Google Shape;53;p133"/>
          <p:cNvSpPr txBox="1"/>
          <p:nvPr>
            <p:ph idx="1" type="body"/>
          </p:nvPr>
        </p:nvSpPr>
        <p:spPr>
          <a:xfrm>
            <a:off x="6350000" y="1676400"/>
            <a:ext cx="5232400" cy="45720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54" name="Google Shape;54;p133"/>
          <p:cNvSpPr txBox="1"/>
          <p:nvPr>
            <p:ph idx="10" type="dt"/>
          </p:nvPr>
        </p:nvSpPr>
        <p:spPr>
          <a:xfrm>
            <a:off x="914400" y="6400800"/>
            <a:ext cx="2540000" cy="457200"/>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33"/>
          <p:cNvSpPr txBox="1"/>
          <p:nvPr>
            <p:ph idx="11" type="ftr"/>
          </p:nvPr>
        </p:nvSpPr>
        <p:spPr>
          <a:xfrm>
            <a:off x="4318000" y="6400800"/>
            <a:ext cx="3860800" cy="457200"/>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33"/>
          <p:cNvSpPr txBox="1"/>
          <p:nvPr>
            <p:ph idx="12" type="sldNum"/>
          </p:nvPr>
        </p:nvSpPr>
        <p:spPr>
          <a:xfrm>
            <a:off x="9042400" y="6400800"/>
            <a:ext cx="2540000" cy="457200"/>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sz="1200">
                <a:solidFill>
                  <a:srgbClr val="595959"/>
                </a:solidFill>
                <a:latin typeface="Century Gothic"/>
                <a:ea typeface="Century Gothic"/>
                <a:cs typeface="Century Gothic"/>
                <a:sym typeface="Century Gothic"/>
              </a:defRPr>
            </a:lvl1pPr>
            <a:lvl2pPr indent="0" lvl="1" marL="0" algn="l">
              <a:spcBef>
                <a:spcPts val="0"/>
              </a:spcBef>
              <a:buNone/>
              <a:defRPr sz="1200">
                <a:solidFill>
                  <a:srgbClr val="595959"/>
                </a:solidFill>
                <a:latin typeface="Century Gothic"/>
                <a:ea typeface="Century Gothic"/>
                <a:cs typeface="Century Gothic"/>
                <a:sym typeface="Century Gothic"/>
              </a:defRPr>
            </a:lvl2pPr>
            <a:lvl3pPr indent="0" lvl="2" marL="0" algn="l">
              <a:spcBef>
                <a:spcPts val="0"/>
              </a:spcBef>
              <a:buNone/>
              <a:defRPr sz="1200">
                <a:solidFill>
                  <a:srgbClr val="595959"/>
                </a:solidFill>
                <a:latin typeface="Century Gothic"/>
                <a:ea typeface="Century Gothic"/>
                <a:cs typeface="Century Gothic"/>
                <a:sym typeface="Century Gothic"/>
              </a:defRPr>
            </a:lvl3pPr>
            <a:lvl4pPr indent="0" lvl="3" marL="0" algn="l">
              <a:spcBef>
                <a:spcPts val="0"/>
              </a:spcBef>
              <a:buNone/>
              <a:defRPr sz="1200">
                <a:solidFill>
                  <a:srgbClr val="595959"/>
                </a:solidFill>
                <a:latin typeface="Century Gothic"/>
                <a:ea typeface="Century Gothic"/>
                <a:cs typeface="Century Gothic"/>
                <a:sym typeface="Century Gothic"/>
              </a:defRPr>
            </a:lvl4pPr>
            <a:lvl5pPr indent="0" lvl="4" marL="0" algn="l">
              <a:spcBef>
                <a:spcPts val="0"/>
              </a:spcBef>
              <a:buNone/>
              <a:defRPr sz="1200">
                <a:solidFill>
                  <a:srgbClr val="595959"/>
                </a:solidFill>
                <a:latin typeface="Century Gothic"/>
                <a:ea typeface="Century Gothic"/>
                <a:cs typeface="Century Gothic"/>
                <a:sym typeface="Century Gothic"/>
              </a:defRPr>
            </a:lvl5pPr>
            <a:lvl6pPr indent="0" lvl="5" marL="0" algn="l">
              <a:spcBef>
                <a:spcPts val="0"/>
              </a:spcBef>
              <a:buNone/>
              <a:defRPr sz="1200">
                <a:solidFill>
                  <a:srgbClr val="595959"/>
                </a:solidFill>
                <a:latin typeface="Century Gothic"/>
                <a:ea typeface="Century Gothic"/>
                <a:cs typeface="Century Gothic"/>
                <a:sym typeface="Century Gothic"/>
              </a:defRPr>
            </a:lvl6pPr>
            <a:lvl7pPr indent="0" lvl="6" marL="0" algn="l">
              <a:spcBef>
                <a:spcPts val="0"/>
              </a:spcBef>
              <a:buNone/>
              <a:defRPr sz="1200">
                <a:solidFill>
                  <a:srgbClr val="595959"/>
                </a:solidFill>
                <a:latin typeface="Century Gothic"/>
                <a:ea typeface="Century Gothic"/>
                <a:cs typeface="Century Gothic"/>
                <a:sym typeface="Century Gothic"/>
              </a:defRPr>
            </a:lvl7pPr>
            <a:lvl8pPr indent="0" lvl="7" marL="0" algn="l">
              <a:spcBef>
                <a:spcPts val="0"/>
              </a:spcBef>
              <a:buNone/>
              <a:defRPr sz="1200">
                <a:solidFill>
                  <a:srgbClr val="595959"/>
                </a:solidFill>
                <a:latin typeface="Century Gothic"/>
                <a:ea typeface="Century Gothic"/>
                <a:cs typeface="Century Gothic"/>
                <a:sym typeface="Century Gothic"/>
              </a:defRPr>
            </a:lvl8pPr>
            <a:lvl9pPr indent="0" lvl="8" marL="0" algn="l">
              <a:spcBef>
                <a:spcPts val="0"/>
              </a:spcBef>
              <a:buNone/>
              <a:defRPr sz="1200">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7" name="Shape 57"/>
        <p:cNvGrpSpPr/>
        <p:nvPr/>
      </p:nvGrpSpPr>
      <p:grpSpPr>
        <a:xfrm>
          <a:off x="0" y="0"/>
          <a:ext cx="0" cy="0"/>
          <a:chOff x="0" y="0"/>
          <a:chExt cx="0" cy="0"/>
        </a:xfrm>
      </p:grpSpPr>
      <p:sp>
        <p:nvSpPr>
          <p:cNvPr id="58" name="Google Shape;58;p134"/>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2800"/>
              <a:buFont typeface="Book Antiqua"/>
              <a:buNone/>
              <a:defRPr b="0"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34"/>
          <p:cNvSpPr/>
          <p:nvPr>
            <p:ph idx="2" type="pic"/>
          </p:nvPr>
        </p:nvSpPr>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sp>
      <p:sp>
        <p:nvSpPr>
          <p:cNvPr id="60" name="Google Shape;60;p134"/>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lvl1pPr indent="-228600" lvl="0" marL="457200" algn="ctr">
              <a:spcBef>
                <a:spcPts val="320"/>
              </a:spcBef>
              <a:spcAft>
                <a:spcPts val="0"/>
              </a:spcAft>
              <a:buClr>
                <a:srgbClr val="7F7F7F"/>
              </a:buClr>
              <a:buSzPts val="1600"/>
              <a:buNone/>
              <a:defRPr sz="1600"/>
            </a:lvl1pPr>
            <a:lvl2pPr indent="-228600" lvl="1" marL="914400" algn="l">
              <a:spcBef>
                <a:spcPts val="240"/>
              </a:spcBef>
              <a:spcAft>
                <a:spcPts val="0"/>
              </a:spcAft>
              <a:buClr>
                <a:srgbClr val="7F7F7F"/>
              </a:buClr>
              <a:buSzPts val="1200"/>
              <a:buNone/>
              <a:defRPr sz="1200"/>
            </a:lvl2pPr>
            <a:lvl3pPr indent="-228600" lvl="2" marL="1371600" algn="l">
              <a:spcBef>
                <a:spcPts val="200"/>
              </a:spcBef>
              <a:spcAft>
                <a:spcPts val="0"/>
              </a:spcAft>
              <a:buClr>
                <a:srgbClr val="7F7F7F"/>
              </a:buClr>
              <a:buSzPts val="1000"/>
              <a:buNone/>
              <a:defRPr sz="1000"/>
            </a:lvl3pPr>
            <a:lvl4pPr indent="-228600" lvl="3" marL="1828800" algn="l">
              <a:spcBef>
                <a:spcPts val="180"/>
              </a:spcBef>
              <a:spcAft>
                <a:spcPts val="0"/>
              </a:spcAft>
              <a:buClr>
                <a:srgbClr val="7F7F7F"/>
              </a:buClr>
              <a:buSzPts val="900"/>
              <a:buNone/>
              <a:defRPr sz="900"/>
            </a:lvl4pPr>
            <a:lvl5pPr indent="-228600" lvl="4" marL="2286000" algn="l">
              <a:spcBef>
                <a:spcPts val="180"/>
              </a:spcBef>
              <a:spcAft>
                <a:spcPts val="0"/>
              </a:spcAft>
              <a:buClr>
                <a:srgbClr val="7F7F7F"/>
              </a:buClr>
              <a:buSzPts val="900"/>
              <a:buNone/>
              <a:defRPr sz="900"/>
            </a:lvl5pPr>
            <a:lvl6pPr indent="-228600" lvl="5" marL="2743200" algn="l">
              <a:spcBef>
                <a:spcPts val="180"/>
              </a:spcBef>
              <a:spcAft>
                <a:spcPts val="0"/>
              </a:spcAft>
              <a:buClr>
                <a:srgbClr val="7F7F7F"/>
              </a:buClr>
              <a:buSzPts val="900"/>
              <a:buNone/>
              <a:defRPr sz="900"/>
            </a:lvl6pPr>
            <a:lvl7pPr indent="-228600" lvl="6" marL="3200400" algn="l">
              <a:spcBef>
                <a:spcPts val="180"/>
              </a:spcBef>
              <a:spcAft>
                <a:spcPts val="0"/>
              </a:spcAft>
              <a:buClr>
                <a:srgbClr val="7F7F7F"/>
              </a:buClr>
              <a:buSzPts val="900"/>
              <a:buNone/>
              <a:defRPr sz="900"/>
            </a:lvl7pPr>
            <a:lvl8pPr indent="-228600" lvl="7" marL="3657600" algn="l">
              <a:spcBef>
                <a:spcPts val="180"/>
              </a:spcBef>
              <a:spcAft>
                <a:spcPts val="0"/>
              </a:spcAft>
              <a:buClr>
                <a:srgbClr val="7F7F7F"/>
              </a:buClr>
              <a:buSzPts val="900"/>
              <a:buNone/>
              <a:defRPr sz="900"/>
            </a:lvl8pPr>
            <a:lvl9pPr indent="-228600" lvl="8" marL="4114800" algn="l">
              <a:spcBef>
                <a:spcPts val="180"/>
              </a:spcBef>
              <a:spcAft>
                <a:spcPts val="0"/>
              </a:spcAft>
              <a:buClr>
                <a:srgbClr val="7F7F7F"/>
              </a:buClr>
              <a:buSzPts val="900"/>
              <a:buNone/>
              <a:defRPr sz="900"/>
            </a:lvl9pPr>
          </a:lstStyle>
          <a:p/>
        </p:txBody>
      </p:sp>
      <p:sp>
        <p:nvSpPr>
          <p:cNvPr id="61" name="Google Shape;61;p134"/>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3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3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35"/>
          <p:cNvSpPr txBox="1"/>
          <p:nvPr>
            <p:ph type="title"/>
          </p:nvPr>
        </p:nvSpPr>
        <p:spPr>
          <a:xfrm>
            <a:off x="963084" y="1371603"/>
            <a:ext cx="10363200" cy="2505075"/>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Clr>
                <a:schemeClr val="dk2"/>
              </a:buClr>
              <a:buSzPts val="4800"/>
              <a:buFont typeface="Book Antiqua"/>
              <a:buNone/>
              <a:defRPr sz="4800">
                <a:solidFill>
                  <a:schemeClr val="dk2"/>
                </a:solidFill>
                <a:latin typeface="Book Antiqua"/>
                <a:ea typeface="Book Antiqua"/>
                <a:cs typeface="Book Antiqua"/>
                <a:sym typeface="Book Antiqu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35"/>
          <p:cNvSpPr txBox="1"/>
          <p:nvPr>
            <p:ph idx="1" type="body"/>
          </p:nvPr>
        </p:nvSpPr>
        <p:spPr>
          <a:xfrm>
            <a:off x="963084" y="4068766"/>
            <a:ext cx="10363200" cy="1131887"/>
          </a:xfrm>
          <a:prstGeom prst="rect">
            <a:avLst/>
          </a:prstGeom>
          <a:noFill/>
          <a:ln>
            <a:noFill/>
          </a:ln>
        </p:spPr>
        <p:txBody>
          <a:bodyPr anchorCtr="0" anchor="t" bIns="45700" lIns="91425" spcFirstLastPara="1" rIns="91425" wrap="square" tIns="45700">
            <a:normAutofit/>
          </a:bodyPr>
          <a:lstStyle>
            <a:lvl1pPr indent="-228600" lvl="0" marL="457200" algn="ctr">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67" name="Google Shape;67;p135"/>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13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3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
        <p:nvSpPr>
          <p:cNvPr id="70" name="Google Shape;70;p135"/>
          <p:cNvSpPr/>
          <p:nvPr/>
        </p:nvSpPr>
        <p:spPr>
          <a:xfrm>
            <a:off x="5994400" y="3924300"/>
            <a:ext cx="113029"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Book Antiqua"/>
              <a:ea typeface="Book Antiqua"/>
              <a:cs typeface="Book Antiqua"/>
              <a:sym typeface="Book Antiqua"/>
            </a:endParaRPr>
          </a:p>
        </p:txBody>
      </p:sp>
      <p:sp>
        <p:nvSpPr>
          <p:cNvPr id="71" name="Google Shape;71;p135"/>
          <p:cNvSpPr/>
          <p:nvPr/>
        </p:nvSpPr>
        <p:spPr>
          <a:xfrm>
            <a:off x="6261100" y="3924300"/>
            <a:ext cx="113029"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Book Antiqua"/>
              <a:ea typeface="Book Antiqua"/>
              <a:cs typeface="Book Antiqua"/>
              <a:sym typeface="Book Antiqua"/>
            </a:endParaRPr>
          </a:p>
        </p:txBody>
      </p:sp>
      <p:sp>
        <p:nvSpPr>
          <p:cNvPr id="72" name="Google Shape;72;p135"/>
          <p:cNvSpPr/>
          <p:nvPr/>
        </p:nvSpPr>
        <p:spPr>
          <a:xfrm>
            <a:off x="5728972" y="3924300"/>
            <a:ext cx="113029"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Book Antiqua"/>
              <a:ea typeface="Book Antiqua"/>
              <a:cs typeface="Book Antiqua"/>
              <a:sym typeface="Book Antiqua"/>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136"/>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algn="ctr">
              <a:lnSpc>
                <a:spcPct val="107407"/>
              </a:lnSpc>
              <a:spcBef>
                <a:spcPts val="0"/>
              </a:spcBef>
              <a:spcAft>
                <a:spcPts val="0"/>
              </a:spcAft>
              <a:buClr>
                <a:schemeClr val="dk2"/>
              </a:buClr>
              <a:buSzPts val="5400"/>
              <a:buFont typeface="Book Antiqua"/>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36"/>
          <p:cNvSpPr txBox="1"/>
          <p:nvPr>
            <p:ph idx="1" type="body"/>
          </p:nvPr>
        </p:nvSpPr>
        <p:spPr>
          <a:xfrm>
            <a:off x="609600" y="1600200"/>
            <a:ext cx="5386917" cy="609600"/>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Clr>
                <a:srgbClr val="7F7F7F"/>
              </a:buClr>
              <a:buSzPts val="2400"/>
              <a:buNone/>
              <a:defRPr b="0" sz="2400"/>
            </a:lvl1pPr>
            <a:lvl2pPr indent="-228600" lvl="1" marL="914400" algn="l">
              <a:spcBef>
                <a:spcPts val="400"/>
              </a:spcBef>
              <a:spcAft>
                <a:spcPts val="0"/>
              </a:spcAft>
              <a:buClr>
                <a:srgbClr val="7F7F7F"/>
              </a:buClr>
              <a:buSzPts val="2000"/>
              <a:buNone/>
              <a:defRPr b="1" sz="2000"/>
            </a:lvl2pPr>
            <a:lvl3pPr indent="-228600" lvl="2" marL="1371600" algn="l">
              <a:spcBef>
                <a:spcPts val="360"/>
              </a:spcBef>
              <a:spcAft>
                <a:spcPts val="0"/>
              </a:spcAft>
              <a:buClr>
                <a:srgbClr val="7F7F7F"/>
              </a:buClr>
              <a:buSzPts val="1800"/>
              <a:buNone/>
              <a:defRPr b="1" sz="1800"/>
            </a:lvl3pPr>
            <a:lvl4pPr indent="-228600" lvl="3" marL="1828800" algn="l">
              <a:spcBef>
                <a:spcPts val="320"/>
              </a:spcBef>
              <a:spcAft>
                <a:spcPts val="0"/>
              </a:spcAft>
              <a:buClr>
                <a:srgbClr val="7F7F7F"/>
              </a:buClr>
              <a:buSzPts val="1600"/>
              <a:buNone/>
              <a:defRPr b="1" sz="1600"/>
            </a:lvl4pPr>
            <a:lvl5pPr indent="-228600" lvl="4" marL="2286000" algn="l">
              <a:spcBef>
                <a:spcPts val="320"/>
              </a:spcBef>
              <a:spcAft>
                <a:spcPts val="0"/>
              </a:spcAft>
              <a:buClr>
                <a:srgbClr val="7F7F7F"/>
              </a:buClr>
              <a:buSzPts val="1600"/>
              <a:buNone/>
              <a:defRPr b="1" sz="1600"/>
            </a:lvl5pPr>
            <a:lvl6pPr indent="-228600" lvl="5" marL="2743200" algn="l">
              <a:spcBef>
                <a:spcPts val="320"/>
              </a:spcBef>
              <a:spcAft>
                <a:spcPts val="0"/>
              </a:spcAft>
              <a:buClr>
                <a:srgbClr val="7F7F7F"/>
              </a:buClr>
              <a:buSzPts val="1600"/>
              <a:buNone/>
              <a:defRPr b="1" sz="1600"/>
            </a:lvl6pPr>
            <a:lvl7pPr indent="-228600" lvl="6" marL="3200400" algn="l">
              <a:spcBef>
                <a:spcPts val="320"/>
              </a:spcBef>
              <a:spcAft>
                <a:spcPts val="0"/>
              </a:spcAft>
              <a:buClr>
                <a:srgbClr val="7F7F7F"/>
              </a:buClr>
              <a:buSzPts val="1600"/>
              <a:buNone/>
              <a:defRPr b="1" sz="1600"/>
            </a:lvl7pPr>
            <a:lvl8pPr indent="-228600" lvl="7" marL="3657600" algn="l">
              <a:spcBef>
                <a:spcPts val="320"/>
              </a:spcBef>
              <a:spcAft>
                <a:spcPts val="0"/>
              </a:spcAft>
              <a:buClr>
                <a:srgbClr val="7F7F7F"/>
              </a:buClr>
              <a:buSzPts val="1600"/>
              <a:buNone/>
              <a:defRPr b="1" sz="1600"/>
            </a:lvl8pPr>
            <a:lvl9pPr indent="-228600" lvl="8" marL="4114800" algn="l">
              <a:spcBef>
                <a:spcPts val="320"/>
              </a:spcBef>
              <a:spcAft>
                <a:spcPts val="0"/>
              </a:spcAft>
              <a:buClr>
                <a:srgbClr val="7F7F7F"/>
              </a:buClr>
              <a:buSzPts val="1600"/>
              <a:buNone/>
              <a:defRPr b="1" sz="1600"/>
            </a:lvl9pPr>
          </a:lstStyle>
          <a:p/>
        </p:txBody>
      </p:sp>
      <p:sp>
        <p:nvSpPr>
          <p:cNvPr id="76" name="Google Shape;76;p136"/>
          <p:cNvSpPr txBox="1"/>
          <p:nvPr>
            <p:ph idx="2" type="body"/>
          </p:nvPr>
        </p:nvSpPr>
        <p:spPr>
          <a:xfrm>
            <a:off x="6197602" y="1600200"/>
            <a:ext cx="5389033" cy="609600"/>
          </a:xfrm>
          <a:prstGeom prst="rect">
            <a:avLst/>
          </a:prstGeom>
          <a:noFill/>
          <a:ln>
            <a:noFill/>
          </a:ln>
        </p:spPr>
        <p:txBody>
          <a:bodyPr anchorCtr="0" anchor="b" bIns="45700" lIns="91425" spcFirstLastPara="1" rIns="91425" wrap="square" tIns="45700">
            <a:noAutofit/>
          </a:bodyPr>
          <a:lstStyle>
            <a:lvl1pPr indent="-228600" lvl="0" marL="457200" algn="ctr">
              <a:spcBef>
                <a:spcPts val="480"/>
              </a:spcBef>
              <a:spcAft>
                <a:spcPts val="0"/>
              </a:spcAft>
              <a:buClr>
                <a:srgbClr val="7F7F7F"/>
              </a:buClr>
              <a:buSzPts val="2400"/>
              <a:buNone/>
              <a:defRPr b="0" sz="2400"/>
            </a:lvl1pPr>
            <a:lvl2pPr indent="-228600" lvl="1" marL="914400" algn="l">
              <a:spcBef>
                <a:spcPts val="400"/>
              </a:spcBef>
              <a:spcAft>
                <a:spcPts val="0"/>
              </a:spcAft>
              <a:buClr>
                <a:srgbClr val="7F7F7F"/>
              </a:buClr>
              <a:buSzPts val="2000"/>
              <a:buNone/>
              <a:defRPr b="1" sz="2000"/>
            </a:lvl2pPr>
            <a:lvl3pPr indent="-228600" lvl="2" marL="1371600" algn="l">
              <a:spcBef>
                <a:spcPts val="360"/>
              </a:spcBef>
              <a:spcAft>
                <a:spcPts val="0"/>
              </a:spcAft>
              <a:buClr>
                <a:srgbClr val="7F7F7F"/>
              </a:buClr>
              <a:buSzPts val="1800"/>
              <a:buNone/>
              <a:defRPr b="1" sz="1800"/>
            </a:lvl3pPr>
            <a:lvl4pPr indent="-228600" lvl="3" marL="1828800" algn="l">
              <a:spcBef>
                <a:spcPts val="320"/>
              </a:spcBef>
              <a:spcAft>
                <a:spcPts val="0"/>
              </a:spcAft>
              <a:buClr>
                <a:srgbClr val="7F7F7F"/>
              </a:buClr>
              <a:buSzPts val="1600"/>
              <a:buNone/>
              <a:defRPr b="1" sz="1600"/>
            </a:lvl4pPr>
            <a:lvl5pPr indent="-228600" lvl="4" marL="2286000" algn="l">
              <a:spcBef>
                <a:spcPts val="320"/>
              </a:spcBef>
              <a:spcAft>
                <a:spcPts val="0"/>
              </a:spcAft>
              <a:buClr>
                <a:srgbClr val="7F7F7F"/>
              </a:buClr>
              <a:buSzPts val="1600"/>
              <a:buNone/>
              <a:defRPr b="1" sz="1600"/>
            </a:lvl5pPr>
            <a:lvl6pPr indent="-228600" lvl="5" marL="2743200" algn="l">
              <a:spcBef>
                <a:spcPts val="320"/>
              </a:spcBef>
              <a:spcAft>
                <a:spcPts val="0"/>
              </a:spcAft>
              <a:buClr>
                <a:srgbClr val="7F7F7F"/>
              </a:buClr>
              <a:buSzPts val="1600"/>
              <a:buNone/>
              <a:defRPr b="1" sz="1600"/>
            </a:lvl6pPr>
            <a:lvl7pPr indent="-228600" lvl="6" marL="3200400" algn="l">
              <a:spcBef>
                <a:spcPts val="320"/>
              </a:spcBef>
              <a:spcAft>
                <a:spcPts val="0"/>
              </a:spcAft>
              <a:buClr>
                <a:srgbClr val="7F7F7F"/>
              </a:buClr>
              <a:buSzPts val="1600"/>
              <a:buNone/>
              <a:defRPr b="1" sz="1600"/>
            </a:lvl7pPr>
            <a:lvl8pPr indent="-228600" lvl="7" marL="3657600" algn="l">
              <a:spcBef>
                <a:spcPts val="320"/>
              </a:spcBef>
              <a:spcAft>
                <a:spcPts val="0"/>
              </a:spcAft>
              <a:buClr>
                <a:srgbClr val="7F7F7F"/>
              </a:buClr>
              <a:buSzPts val="1600"/>
              <a:buNone/>
              <a:defRPr b="1" sz="1600"/>
            </a:lvl8pPr>
            <a:lvl9pPr indent="-228600" lvl="8" marL="4114800" algn="l">
              <a:spcBef>
                <a:spcPts val="320"/>
              </a:spcBef>
              <a:spcAft>
                <a:spcPts val="0"/>
              </a:spcAft>
              <a:buClr>
                <a:srgbClr val="7F7F7F"/>
              </a:buClr>
              <a:buSzPts val="1600"/>
              <a:buNone/>
              <a:defRPr b="1" sz="1600"/>
            </a:lvl9pPr>
          </a:lstStyle>
          <a:p/>
        </p:txBody>
      </p:sp>
      <p:sp>
        <p:nvSpPr>
          <p:cNvPr id="77" name="Google Shape;77;p136"/>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algn="l">
              <a:spcBef>
                <a:spcPts val="0"/>
              </a:spcBef>
              <a:buNone/>
              <a:defRPr>
                <a:solidFill>
                  <a:srgbClr val="595959"/>
                </a:solidFill>
              </a:defRPr>
            </a:lvl1pPr>
            <a:lvl2pPr indent="0" lvl="1" marL="0" algn="l">
              <a:spcBef>
                <a:spcPts val="0"/>
              </a:spcBef>
              <a:buNone/>
              <a:defRPr>
                <a:solidFill>
                  <a:srgbClr val="595959"/>
                </a:solidFill>
              </a:defRPr>
            </a:lvl2pPr>
            <a:lvl3pPr indent="0" lvl="2" marL="0" algn="l">
              <a:spcBef>
                <a:spcPts val="0"/>
              </a:spcBef>
              <a:buNone/>
              <a:defRPr>
                <a:solidFill>
                  <a:srgbClr val="595959"/>
                </a:solidFill>
              </a:defRPr>
            </a:lvl3pPr>
            <a:lvl4pPr indent="0" lvl="3" marL="0" algn="l">
              <a:spcBef>
                <a:spcPts val="0"/>
              </a:spcBef>
              <a:buNone/>
              <a:defRPr>
                <a:solidFill>
                  <a:srgbClr val="595959"/>
                </a:solidFill>
              </a:defRPr>
            </a:lvl4pPr>
            <a:lvl5pPr indent="0" lvl="4" marL="0" algn="l">
              <a:spcBef>
                <a:spcPts val="0"/>
              </a:spcBef>
              <a:buNone/>
              <a:defRPr>
                <a:solidFill>
                  <a:srgbClr val="595959"/>
                </a:solidFill>
              </a:defRPr>
            </a:lvl5pPr>
            <a:lvl6pPr indent="0" lvl="5" marL="0" algn="l">
              <a:spcBef>
                <a:spcPts val="0"/>
              </a:spcBef>
              <a:buNone/>
              <a:defRPr>
                <a:solidFill>
                  <a:srgbClr val="595959"/>
                </a:solidFill>
              </a:defRPr>
            </a:lvl6pPr>
            <a:lvl7pPr indent="0" lvl="6" marL="0" algn="l">
              <a:spcBef>
                <a:spcPts val="0"/>
              </a:spcBef>
              <a:buNone/>
              <a:defRPr>
                <a:solidFill>
                  <a:srgbClr val="595959"/>
                </a:solidFill>
              </a:defRPr>
            </a:lvl7pPr>
            <a:lvl8pPr indent="0" lvl="7" marL="0" algn="l">
              <a:spcBef>
                <a:spcPts val="0"/>
              </a:spcBef>
              <a:buNone/>
              <a:defRPr>
                <a:solidFill>
                  <a:srgbClr val="595959"/>
                </a:solidFill>
              </a:defRPr>
            </a:lvl8pPr>
            <a:lvl9pPr indent="0" lvl="8" marL="0" algn="l">
              <a:spcBef>
                <a:spcPts val="0"/>
              </a:spcBef>
              <a:buNone/>
              <a:defRPr>
                <a:solidFill>
                  <a:srgbClr val="595959"/>
                </a:solidFill>
              </a:defRPr>
            </a:lvl9pPr>
          </a:lstStyle>
          <a:p>
            <a:pPr indent="0" lvl="0" marL="0" rtl="0" algn="l">
              <a:spcBef>
                <a:spcPts val="0"/>
              </a:spcBef>
              <a:spcAft>
                <a:spcPts val="0"/>
              </a:spcAft>
              <a:buNone/>
            </a:pPr>
            <a:fld id="{00000000-1234-1234-1234-123412341234}" type="slidenum">
              <a:rPr lang="en-US"/>
              <a:t>‹#›</a:t>
            </a:fld>
            <a:endParaRPr/>
          </a:p>
        </p:txBody>
      </p:sp>
      <p:sp>
        <p:nvSpPr>
          <p:cNvPr id="80" name="Google Shape;80;p136"/>
          <p:cNvSpPr txBox="1"/>
          <p:nvPr>
            <p:ph idx="3" type="body"/>
          </p:nvPr>
        </p:nvSpPr>
        <p:spPr>
          <a:xfrm>
            <a:off x="609600" y="2212848"/>
            <a:ext cx="5388864" cy="3913632"/>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
        <p:nvSpPr>
          <p:cNvPr id="81" name="Google Shape;81;p136"/>
          <p:cNvSpPr txBox="1"/>
          <p:nvPr>
            <p:ph idx="4" type="body"/>
          </p:nvPr>
        </p:nvSpPr>
        <p:spPr>
          <a:xfrm>
            <a:off x="6230112" y="2212851"/>
            <a:ext cx="5388864" cy="3913187"/>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rgbClr val="7F7F7F"/>
              </a:buClr>
              <a:buSzPts val="1800"/>
              <a:buChar char="•"/>
              <a:defRPr/>
            </a:lvl1pPr>
            <a:lvl2pPr indent="-342900" lvl="1" marL="914400" algn="l">
              <a:spcBef>
                <a:spcPts val="360"/>
              </a:spcBef>
              <a:spcAft>
                <a:spcPts val="0"/>
              </a:spcAft>
              <a:buClr>
                <a:srgbClr val="7F7F7F"/>
              </a:buClr>
              <a:buSzPts val="1800"/>
              <a:buChar char="o"/>
              <a:defRPr/>
            </a:lvl2pPr>
            <a:lvl3pPr indent="-342900" lvl="2" marL="1371600" algn="l">
              <a:spcBef>
                <a:spcPts val="360"/>
              </a:spcBef>
              <a:spcAft>
                <a:spcPts val="0"/>
              </a:spcAft>
              <a:buClr>
                <a:srgbClr val="7F7F7F"/>
              </a:buClr>
              <a:buSzPts val="1800"/>
              <a:buChar char="•"/>
              <a:defRPr/>
            </a:lvl3pPr>
            <a:lvl4pPr indent="-342900" lvl="3" marL="1828800" algn="l">
              <a:spcBef>
                <a:spcPts val="360"/>
              </a:spcBef>
              <a:spcAft>
                <a:spcPts val="0"/>
              </a:spcAft>
              <a:buClr>
                <a:srgbClr val="7F7F7F"/>
              </a:buClr>
              <a:buSzPts val="1800"/>
              <a:buChar char="o"/>
              <a:defRPr/>
            </a:lvl4pPr>
            <a:lvl5pPr indent="-342900" lvl="4" marL="2286000" algn="l">
              <a:spcBef>
                <a:spcPts val="360"/>
              </a:spcBef>
              <a:spcAft>
                <a:spcPts val="0"/>
              </a:spcAft>
              <a:buClr>
                <a:srgbClr val="7F7F7F"/>
              </a:buClr>
              <a:buSzPts val="1800"/>
              <a:buChar char="•"/>
              <a:defRPr/>
            </a:lvl5pPr>
            <a:lvl6pPr indent="-342900" lvl="5" marL="2743200" algn="l">
              <a:spcBef>
                <a:spcPts val="360"/>
              </a:spcBef>
              <a:spcAft>
                <a:spcPts val="0"/>
              </a:spcAft>
              <a:buClr>
                <a:srgbClr val="7F7F7F"/>
              </a:buClr>
              <a:buSzPts val="1800"/>
              <a:buChar char="o"/>
              <a:defRPr/>
            </a:lvl6pPr>
            <a:lvl7pPr indent="-342900" lvl="6" marL="3200400" algn="l">
              <a:spcBef>
                <a:spcPts val="360"/>
              </a:spcBef>
              <a:spcAft>
                <a:spcPts val="0"/>
              </a:spcAft>
              <a:buClr>
                <a:srgbClr val="7F7F7F"/>
              </a:buClr>
              <a:buSzPts val="1800"/>
              <a:buChar char="•"/>
              <a:defRPr/>
            </a:lvl7pPr>
            <a:lvl8pPr indent="-342900" lvl="7" marL="3657600" algn="l">
              <a:spcBef>
                <a:spcPts val="360"/>
              </a:spcBef>
              <a:spcAft>
                <a:spcPts val="0"/>
              </a:spcAft>
              <a:buClr>
                <a:srgbClr val="7F7F7F"/>
              </a:buClr>
              <a:buSzPts val="1800"/>
              <a:buChar char="o"/>
              <a:defRPr/>
            </a:lvl8pPr>
            <a:lvl9pPr indent="-342900" lvl="8" marL="4114800" algn="l">
              <a:spcBef>
                <a:spcPts val="360"/>
              </a:spcBef>
              <a:spcAft>
                <a:spcPts val="0"/>
              </a:spcAft>
              <a:buClr>
                <a:srgbClr val="7F7F7F"/>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1">
            <a:alphaModFix amt="22000"/>
          </a:blip>
          <a:tile algn="tl" flip="none" tx="0" sx="100000" ty="0" sy="100000"/>
        </a:blipFill>
      </p:bgPr>
    </p:bg>
    <p:spTree>
      <p:nvGrpSpPr>
        <p:cNvPr id="9" name="Shape 9"/>
        <p:cNvGrpSpPr/>
        <p:nvPr/>
      </p:nvGrpSpPr>
      <p:grpSpPr>
        <a:xfrm>
          <a:off x="0" y="0"/>
          <a:ext cx="0" cy="0"/>
          <a:chOff x="0" y="0"/>
          <a:chExt cx="0" cy="0"/>
        </a:xfrm>
      </p:grpSpPr>
      <p:sp>
        <p:nvSpPr>
          <p:cNvPr id="10" name="Google Shape;10;p12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lvl1pPr lvl="0" marR="0" rtl="0" algn="ctr">
              <a:lnSpc>
                <a:spcPct val="107407"/>
              </a:lnSpc>
              <a:spcBef>
                <a:spcPts val="0"/>
              </a:spcBef>
              <a:spcAft>
                <a:spcPts val="0"/>
              </a:spcAft>
              <a:buClr>
                <a:schemeClr val="dk2"/>
              </a:buClr>
              <a:buSzPts val="5400"/>
              <a:buFont typeface="Book Antiqua"/>
              <a:buNone/>
              <a:defRPr b="0" i="0" sz="5400" u="none" cap="none" strike="noStrike">
                <a:solidFill>
                  <a:schemeClr val="dk2"/>
                </a:solidFill>
                <a:latin typeface="Book Antiqua"/>
                <a:ea typeface="Book Antiqua"/>
                <a:cs typeface="Book Antiqua"/>
                <a:sym typeface="Book Antiqu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480"/>
              </a:spcBef>
              <a:spcAft>
                <a:spcPts val="0"/>
              </a:spcAft>
              <a:buClr>
                <a:srgbClr val="7F7F7F"/>
              </a:buClr>
              <a:buSzPts val="2400"/>
              <a:buFont typeface="Arial"/>
              <a:buChar char="•"/>
              <a:defRPr b="0" i="0" sz="2400" u="none" cap="none" strike="noStrike">
                <a:solidFill>
                  <a:srgbClr val="7F7F7F"/>
                </a:solidFill>
                <a:latin typeface="Book Antiqua"/>
                <a:ea typeface="Book Antiqua"/>
                <a:cs typeface="Book Antiqua"/>
                <a:sym typeface="Book Antiqua"/>
              </a:defRPr>
            </a:lvl1pPr>
            <a:lvl2pPr indent="-330200" lvl="1" marL="914400" marR="0" rtl="0" algn="l">
              <a:spcBef>
                <a:spcPts val="320"/>
              </a:spcBef>
              <a:spcAft>
                <a:spcPts val="0"/>
              </a:spcAft>
              <a:buClr>
                <a:srgbClr val="7F7F7F"/>
              </a:buClr>
              <a:buSzPts val="1600"/>
              <a:buFont typeface="Courier New"/>
              <a:buChar char="o"/>
              <a:defRPr b="0" i="0" sz="1600" u="none" cap="none" strike="noStrike">
                <a:solidFill>
                  <a:srgbClr val="7F7F7F"/>
                </a:solidFill>
                <a:latin typeface="Book Antiqua"/>
                <a:ea typeface="Book Antiqua"/>
                <a:cs typeface="Book Antiqua"/>
                <a:sym typeface="Book Antiqua"/>
              </a:defRPr>
            </a:lvl2pPr>
            <a:lvl3pPr indent="-330200" lvl="2" marL="1371600" marR="0" rtl="0" algn="l">
              <a:spcBef>
                <a:spcPts val="320"/>
              </a:spcBef>
              <a:spcAft>
                <a:spcPts val="0"/>
              </a:spcAft>
              <a:buClr>
                <a:srgbClr val="7F7F7F"/>
              </a:buClr>
              <a:buSzPts val="1600"/>
              <a:buFont typeface="Arial"/>
              <a:buChar char="•"/>
              <a:defRPr b="0" i="0" sz="1600" u="none" cap="none" strike="noStrike">
                <a:solidFill>
                  <a:srgbClr val="7F7F7F"/>
                </a:solidFill>
                <a:latin typeface="Book Antiqua"/>
                <a:ea typeface="Book Antiqua"/>
                <a:cs typeface="Book Antiqua"/>
                <a:sym typeface="Book Antiqua"/>
              </a:defRPr>
            </a:lvl3pPr>
            <a:lvl4pPr indent="-330200" lvl="3" marL="1828800" marR="0" rtl="0" algn="l">
              <a:spcBef>
                <a:spcPts val="320"/>
              </a:spcBef>
              <a:spcAft>
                <a:spcPts val="0"/>
              </a:spcAft>
              <a:buClr>
                <a:srgbClr val="7F7F7F"/>
              </a:buClr>
              <a:buSzPts val="1600"/>
              <a:buFont typeface="Courier New"/>
              <a:buChar char="o"/>
              <a:defRPr b="0" i="0" sz="1600" u="none" cap="none" strike="noStrike">
                <a:solidFill>
                  <a:srgbClr val="7F7F7F"/>
                </a:solidFill>
                <a:latin typeface="Book Antiqua"/>
                <a:ea typeface="Book Antiqua"/>
                <a:cs typeface="Book Antiqua"/>
                <a:sym typeface="Book Antiqua"/>
              </a:defRPr>
            </a:lvl4pPr>
            <a:lvl5pPr indent="-330200" lvl="4" marL="2286000" marR="0" rtl="0" algn="l">
              <a:spcBef>
                <a:spcPts val="320"/>
              </a:spcBef>
              <a:spcAft>
                <a:spcPts val="0"/>
              </a:spcAft>
              <a:buClr>
                <a:srgbClr val="7F7F7F"/>
              </a:buClr>
              <a:buSzPts val="1600"/>
              <a:buFont typeface="Arial"/>
              <a:buChar char="•"/>
              <a:defRPr b="0" i="0" sz="1600" u="none" cap="none" strike="noStrike">
                <a:solidFill>
                  <a:srgbClr val="7F7F7F"/>
                </a:solidFill>
                <a:latin typeface="Book Antiqua"/>
                <a:ea typeface="Book Antiqua"/>
                <a:cs typeface="Book Antiqua"/>
                <a:sym typeface="Book Antiqua"/>
              </a:defRPr>
            </a:lvl5pPr>
            <a:lvl6pPr indent="-330200" lvl="5" marL="2743200" marR="0" rtl="0" algn="l">
              <a:spcBef>
                <a:spcPts val="320"/>
              </a:spcBef>
              <a:spcAft>
                <a:spcPts val="0"/>
              </a:spcAft>
              <a:buClr>
                <a:srgbClr val="7F7F7F"/>
              </a:buClr>
              <a:buSzPts val="1600"/>
              <a:buFont typeface="Courier New"/>
              <a:buChar char="o"/>
              <a:defRPr b="0" i="0" sz="1600" u="none" cap="none" strike="noStrike">
                <a:solidFill>
                  <a:srgbClr val="7F7F7F"/>
                </a:solidFill>
                <a:latin typeface="Book Antiqua"/>
                <a:ea typeface="Book Antiqua"/>
                <a:cs typeface="Book Antiqua"/>
                <a:sym typeface="Book Antiqua"/>
              </a:defRPr>
            </a:lvl6pPr>
            <a:lvl7pPr indent="-330200" lvl="6" marL="3200400" marR="0" rtl="0" algn="l">
              <a:spcBef>
                <a:spcPts val="320"/>
              </a:spcBef>
              <a:spcAft>
                <a:spcPts val="0"/>
              </a:spcAft>
              <a:buClr>
                <a:srgbClr val="7F7F7F"/>
              </a:buClr>
              <a:buSzPts val="1600"/>
              <a:buFont typeface="Arial"/>
              <a:buChar char="•"/>
              <a:defRPr b="0" i="0" sz="1600" u="none" cap="none" strike="noStrike">
                <a:solidFill>
                  <a:srgbClr val="7F7F7F"/>
                </a:solidFill>
                <a:latin typeface="Book Antiqua"/>
                <a:ea typeface="Book Antiqua"/>
                <a:cs typeface="Book Antiqua"/>
                <a:sym typeface="Book Antiqua"/>
              </a:defRPr>
            </a:lvl7pPr>
            <a:lvl8pPr indent="-330200" lvl="7" marL="3657600" marR="0" rtl="0" algn="l">
              <a:spcBef>
                <a:spcPts val="320"/>
              </a:spcBef>
              <a:spcAft>
                <a:spcPts val="0"/>
              </a:spcAft>
              <a:buClr>
                <a:srgbClr val="7F7F7F"/>
              </a:buClr>
              <a:buSzPts val="1600"/>
              <a:buFont typeface="Courier New"/>
              <a:buChar char="o"/>
              <a:defRPr b="0" i="0" sz="1600" u="none" cap="none" strike="noStrike">
                <a:solidFill>
                  <a:srgbClr val="7F7F7F"/>
                </a:solidFill>
                <a:latin typeface="Book Antiqua"/>
                <a:ea typeface="Book Antiqua"/>
                <a:cs typeface="Book Antiqua"/>
                <a:sym typeface="Book Antiqua"/>
              </a:defRPr>
            </a:lvl8pPr>
            <a:lvl9pPr indent="-330200" lvl="8" marL="4114800" marR="0" rtl="0" algn="l">
              <a:spcBef>
                <a:spcPts val="320"/>
              </a:spcBef>
              <a:spcAft>
                <a:spcPts val="0"/>
              </a:spcAft>
              <a:buClr>
                <a:srgbClr val="7F7F7F"/>
              </a:buClr>
              <a:buSzPts val="1600"/>
              <a:buFont typeface="Arial"/>
              <a:buChar char="•"/>
              <a:defRPr b="0" i="0" sz="1600" u="none" cap="none" strike="noStrike">
                <a:solidFill>
                  <a:srgbClr val="7F7F7F"/>
                </a:solidFill>
                <a:latin typeface="Book Antiqua"/>
                <a:ea typeface="Book Antiqua"/>
                <a:cs typeface="Book Antiqua"/>
                <a:sym typeface="Book Antiqua"/>
              </a:defRPr>
            </a:lvl9pPr>
          </a:lstStyle>
          <a:p/>
        </p:txBody>
      </p:sp>
      <p:sp>
        <p:nvSpPr>
          <p:cNvPr id="12" name="Google Shape;12;p127"/>
          <p:cNvSpPr txBox="1"/>
          <p:nvPr>
            <p:ph idx="10" type="dt"/>
          </p:nvPr>
        </p:nvSpPr>
        <p:spPr>
          <a:xfrm>
            <a:off x="8484463" y="6356353"/>
            <a:ext cx="2781300" cy="365125"/>
          </a:xfrm>
          <a:prstGeom prst="rect">
            <a:avLst/>
          </a:prstGeom>
          <a:noFill/>
          <a:ln>
            <a:noFill/>
          </a:ln>
        </p:spPr>
        <p:txBody>
          <a:bodyPr anchorCtr="0" anchor="ctr" bIns="45700" lIns="91425" spcFirstLastPara="1" rIns="45700" wrap="square" tIns="45700">
            <a:noAutofit/>
          </a:bodyPr>
          <a:lstStyle>
            <a:lvl1pPr lvl="0" marR="0" rtl="0" algn="r">
              <a:spcBef>
                <a:spcPts val="0"/>
              </a:spcBef>
              <a:spcAft>
                <a:spcPts val="0"/>
              </a:spcAft>
              <a:buSzPts val="1400"/>
              <a:buNone/>
              <a:defRPr b="0" i="0" sz="1200" u="none" cap="none" strike="noStrike">
                <a:solidFill>
                  <a:srgbClr val="595959"/>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2pPr>
            <a:lvl3pPr lvl="2"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3pPr>
            <a:lvl4pPr lvl="3"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4pPr>
            <a:lvl5pPr lvl="4"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5pPr>
            <a:lvl6pPr lvl="5"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6pPr>
            <a:lvl7pPr lvl="6"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7pPr>
            <a:lvl8pPr lvl="7"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8pPr>
            <a:lvl9pPr lvl="8"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9pPr>
          </a:lstStyle>
          <a:p/>
        </p:txBody>
      </p:sp>
      <p:sp>
        <p:nvSpPr>
          <p:cNvPr id="13" name="Google Shape;13;p12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lvl1pPr lvl="0" marR="0" rtl="0" algn="l">
              <a:spcBef>
                <a:spcPts val="0"/>
              </a:spcBef>
              <a:spcAft>
                <a:spcPts val="0"/>
              </a:spcAft>
              <a:buSzPts val="1400"/>
              <a:buNone/>
              <a:defRPr b="0" i="0" sz="1200" u="none" cap="none" strike="noStrike">
                <a:solidFill>
                  <a:srgbClr val="595959"/>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2pPr>
            <a:lvl3pPr lvl="2"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3pPr>
            <a:lvl4pPr lvl="3"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4pPr>
            <a:lvl5pPr lvl="4"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5pPr>
            <a:lvl6pPr lvl="5"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6pPr>
            <a:lvl7pPr lvl="6"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7pPr>
            <a:lvl8pPr lvl="7"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8pPr>
            <a:lvl9pPr lvl="8" marR="0" rtl="0" algn="l">
              <a:spcBef>
                <a:spcPts val="0"/>
              </a:spcBef>
              <a:spcAft>
                <a:spcPts val="0"/>
              </a:spcAft>
              <a:buSzPts val="1400"/>
              <a:buNone/>
              <a:defRPr b="0" i="0" sz="1800" u="none" cap="none" strike="noStrike">
                <a:solidFill>
                  <a:schemeClr val="dk1"/>
                </a:solidFill>
                <a:latin typeface="Book Antiqua"/>
                <a:ea typeface="Book Antiqua"/>
                <a:cs typeface="Book Antiqua"/>
                <a:sym typeface="Book Antiqua"/>
              </a:defRPr>
            </a:lvl9pPr>
          </a:lstStyle>
          <a:p/>
        </p:txBody>
      </p:sp>
      <p:sp>
        <p:nvSpPr>
          <p:cNvPr id="14" name="Google Shape;14;p12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lvl1pPr indent="0" lvl="0" marL="0" marR="0" rtl="0" algn="l">
              <a:spcBef>
                <a:spcPts val="0"/>
              </a:spcBef>
              <a:buNone/>
              <a:defRPr b="0" i="0" sz="1200" u="none" cap="none" strike="noStrike">
                <a:solidFill>
                  <a:srgbClr val="595959"/>
                </a:solidFill>
                <a:latin typeface="Century Gothic"/>
                <a:ea typeface="Century Gothic"/>
                <a:cs typeface="Century Gothic"/>
                <a:sym typeface="Century Gothic"/>
              </a:defRPr>
            </a:lvl1pPr>
            <a:lvl2pPr indent="0" lvl="1" marL="0" marR="0" rtl="0" algn="l">
              <a:spcBef>
                <a:spcPts val="0"/>
              </a:spcBef>
              <a:buNone/>
              <a:defRPr b="0" i="0" sz="1200" u="none" cap="none" strike="noStrike">
                <a:solidFill>
                  <a:srgbClr val="595959"/>
                </a:solidFill>
                <a:latin typeface="Century Gothic"/>
                <a:ea typeface="Century Gothic"/>
                <a:cs typeface="Century Gothic"/>
                <a:sym typeface="Century Gothic"/>
              </a:defRPr>
            </a:lvl2pPr>
            <a:lvl3pPr indent="0" lvl="2" marL="0" marR="0" rtl="0" algn="l">
              <a:spcBef>
                <a:spcPts val="0"/>
              </a:spcBef>
              <a:buNone/>
              <a:defRPr b="0" i="0" sz="1200" u="none" cap="none" strike="noStrike">
                <a:solidFill>
                  <a:srgbClr val="595959"/>
                </a:solidFill>
                <a:latin typeface="Century Gothic"/>
                <a:ea typeface="Century Gothic"/>
                <a:cs typeface="Century Gothic"/>
                <a:sym typeface="Century Gothic"/>
              </a:defRPr>
            </a:lvl3pPr>
            <a:lvl4pPr indent="0" lvl="3" marL="0" marR="0" rtl="0" algn="l">
              <a:spcBef>
                <a:spcPts val="0"/>
              </a:spcBef>
              <a:buNone/>
              <a:defRPr b="0" i="0" sz="1200" u="none" cap="none" strike="noStrike">
                <a:solidFill>
                  <a:srgbClr val="595959"/>
                </a:solidFill>
                <a:latin typeface="Century Gothic"/>
                <a:ea typeface="Century Gothic"/>
                <a:cs typeface="Century Gothic"/>
                <a:sym typeface="Century Gothic"/>
              </a:defRPr>
            </a:lvl4pPr>
            <a:lvl5pPr indent="0" lvl="4" marL="0" marR="0" rtl="0" algn="l">
              <a:spcBef>
                <a:spcPts val="0"/>
              </a:spcBef>
              <a:buNone/>
              <a:defRPr b="0" i="0" sz="1200" u="none" cap="none" strike="noStrike">
                <a:solidFill>
                  <a:srgbClr val="595959"/>
                </a:solidFill>
                <a:latin typeface="Century Gothic"/>
                <a:ea typeface="Century Gothic"/>
                <a:cs typeface="Century Gothic"/>
                <a:sym typeface="Century Gothic"/>
              </a:defRPr>
            </a:lvl5pPr>
            <a:lvl6pPr indent="0" lvl="5" marL="0" marR="0" rtl="0" algn="l">
              <a:spcBef>
                <a:spcPts val="0"/>
              </a:spcBef>
              <a:buNone/>
              <a:defRPr b="0" i="0" sz="1200" u="none" cap="none" strike="noStrike">
                <a:solidFill>
                  <a:srgbClr val="595959"/>
                </a:solidFill>
                <a:latin typeface="Century Gothic"/>
                <a:ea typeface="Century Gothic"/>
                <a:cs typeface="Century Gothic"/>
                <a:sym typeface="Century Gothic"/>
              </a:defRPr>
            </a:lvl6pPr>
            <a:lvl7pPr indent="0" lvl="6" marL="0" marR="0" rtl="0" algn="l">
              <a:spcBef>
                <a:spcPts val="0"/>
              </a:spcBef>
              <a:buNone/>
              <a:defRPr b="0" i="0" sz="1200" u="none" cap="none" strike="noStrike">
                <a:solidFill>
                  <a:srgbClr val="595959"/>
                </a:solidFill>
                <a:latin typeface="Century Gothic"/>
                <a:ea typeface="Century Gothic"/>
                <a:cs typeface="Century Gothic"/>
                <a:sym typeface="Century Gothic"/>
              </a:defRPr>
            </a:lvl7pPr>
            <a:lvl8pPr indent="0" lvl="7" marL="0" marR="0" rtl="0" algn="l">
              <a:spcBef>
                <a:spcPts val="0"/>
              </a:spcBef>
              <a:buNone/>
              <a:defRPr b="0" i="0" sz="1200" u="none" cap="none" strike="noStrike">
                <a:solidFill>
                  <a:srgbClr val="595959"/>
                </a:solidFill>
                <a:latin typeface="Century Gothic"/>
                <a:ea typeface="Century Gothic"/>
                <a:cs typeface="Century Gothic"/>
                <a:sym typeface="Century Gothic"/>
              </a:defRPr>
            </a:lvl8pPr>
            <a:lvl9pPr indent="0" lvl="8" marL="0" marR="0" rtl="0" algn="l">
              <a:spcBef>
                <a:spcPts val="0"/>
              </a:spcBef>
              <a:buNone/>
              <a:defRPr b="0" i="0" sz="1200" u="none" cap="none" strike="noStrike">
                <a:solidFill>
                  <a:srgbClr val="595959"/>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
        <p:nvSpPr>
          <p:cNvPr id="15" name="Google Shape;15;p127"/>
          <p:cNvSpPr/>
          <p:nvPr/>
        </p:nvSpPr>
        <p:spPr>
          <a:xfrm>
            <a:off x="11277015" y="6499384"/>
            <a:ext cx="113029"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Book Antiqua"/>
              <a:ea typeface="Book Antiqua"/>
              <a:cs typeface="Book Antiqua"/>
              <a:sym typeface="Book Antiqua"/>
            </a:endParaRPr>
          </a:p>
        </p:txBody>
      </p:sp>
      <p:sp>
        <p:nvSpPr>
          <p:cNvPr id="16" name="Google Shape;16;p127"/>
          <p:cNvSpPr/>
          <p:nvPr/>
        </p:nvSpPr>
        <p:spPr>
          <a:xfrm>
            <a:off x="758827" y="6499384"/>
            <a:ext cx="113029" cy="84772"/>
          </a:xfrm>
          <a:prstGeom prst="ellipse">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Book Antiqua"/>
              <a:ea typeface="Book Antiqua"/>
              <a:cs typeface="Book Antiqua"/>
              <a:sym typeface="Book Antiqua"/>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7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1.xml"/><Relationship Id="rId3" Type="http://schemas.openxmlformats.org/officeDocument/2006/relationships/image" Target="../media/image75.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90.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71.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7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7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72.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90.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8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hyperlink" Target="http://id.lib.harvard.edu/aleph/002445114/catalog"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7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1.xml"/><Relationship Id="rId3" Type="http://schemas.openxmlformats.org/officeDocument/2006/relationships/image" Target="../media/image85.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74.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79.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8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83.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9.xml"/><Relationship Id="rId3" Type="http://schemas.openxmlformats.org/officeDocument/2006/relationships/image" Target="../media/image8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 Id="rId3" Type="http://schemas.openxmlformats.org/officeDocument/2006/relationships/image" Target="../media/image8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 Id="rId3" Type="http://schemas.openxmlformats.org/officeDocument/2006/relationships/image" Target="../media/image87.jpg"/><Relationship Id="rId4" Type="http://schemas.openxmlformats.org/officeDocument/2006/relationships/image" Target="../media/image81.gi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8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58.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89.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6.xml"/><Relationship Id="rId3" Type="http://schemas.openxmlformats.org/officeDocument/2006/relationships/image" Target="../media/image8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hyperlink" Target="https://en.wikipedia.org/wiki/Lewis_and_Clark_Expedition#/media/File:Lewis_and_Clark_Expedition_map.sv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jpg"/><Relationship Id="rId4" Type="http://schemas.openxmlformats.org/officeDocument/2006/relationships/hyperlink" Target="https://commons.wikimedia.org/wiki/File:Portrait_of_Catharine_Beecher,_possibly_by_W_%26_F_Langenheim,_1848._(29207844432).jp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7.jpg"/><Relationship Id="rId4" Type="http://schemas.openxmlformats.org/officeDocument/2006/relationships/hyperlink" Target="https://en.wikipedia.org/wiki/en:Charles_Bird_Kin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jpg"/><Relationship Id="rId4" Type="http://schemas.openxmlformats.org/officeDocument/2006/relationships/hyperlink" Target="https://www.pbs.org/wgbh/americanexperience/features/goldrush-california/"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3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3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46.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3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6.jpg"/><Relationship Id="rId4" Type="http://schemas.openxmlformats.org/officeDocument/2006/relationships/hyperlink" Target="https://www.wikidata.org/wiki/Q64434090"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40.png"/><Relationship Id="rId4" Type="http://schemas.openxmlformats.org/officeDocument/2006/relationships/hyperlink" Target="https://www.tshaonline.org/handbook/entries/anglo-american-colonization" TargetMode="External"/><Relationship Id="rId5" Type="http://schemas.openxmlformats.org/officeDocument/2006/relationships/hyperlink" Target="https://en.wikipedia.org/wiki/Stephen_F._Austin"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48.png"/><Relationship Id="rId4" Type="http://schemas.openxmlformats.org/officeDocument/2006/relationships/hyperlink" Target="https://www.tshaonline.org/handbook/entries/anglo-american-colonization" TargetMode="External"/><Relationship Id="rId5" Type="http://schemas.openxmlformats.org/officeDocument/2006/relationships/hyperlink" Target="https://www.tsl.texas.gov/sites/default/files/public/tslac/exhibits/texas175/Declaration_Broadside_from_transparency_1909_1_344.jp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4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4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47.jpg"/><Relationship Id="rId4" Type="http://schemas.openxmlformats.org/officeDocument/2006/relationships/hyperlink" Target="https://s3.glo.texas.gov/glo/history/archives/map-store/index.cfm#item/4115"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43.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9.xml"/><Relationship Id="rId3" Type="http://schemas.openxmlformats.org/officeDocument/2006/relationships/image" Target="../media/image5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4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54.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42.jpg"/><Relationship Id="rId4" Type="http://schemas.openxmlformats.org/officeDocument/2006/relationships/hyperlink" Target="http://hdl.loc.gov/loc.pnp/cph.3b50311"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49.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1.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59.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5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57.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5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56.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56.gi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5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6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58.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6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66.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63.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60.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6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0.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64.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62.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56.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3.xml"/><Relationship Id="rId3" Type="http://schemas.openxmlformats.org/officeDocument/2006/relationships/image" Target="../media/image66.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6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67.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69.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7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7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
          <p:cNvSpPr txBox="1"/>
          <p:nvPr>
            <p:ph idx="4294967295"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Republican Motherhood</a:t>
            </a:r>
            <a:endParaRPr/>
          </a:p>
        </p:txBody>
      </p:sp>
      <p:sp>
        <p:nvSpPr>
          <p:cNvPr id="109" name="Google Shape;109;p1"/>
          <p:cNvSpPr txBox="1"/>
          <p:nvPr>
            <p:ph idx="2"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An 18</a:t>
            </a:r>
            <a:r>
              <a:rPr baseline="30000" lang="en-US"/>
              <a:t>th</a:t>
            </a:r>
            <a:r>
              <a:rPr lang="en-US"/>
              <a:t> Century American concept.</a:t>
            </a:r>
            <a:endParaRPr/>
          </a:p>
          <a:p>
            <a:pPr indent="-342900" lvl="0" marL="342900" rtl="0" algn="l">
              <a:spcBef>
                <a:spcPts val="480"/>
              </a:spcBef>
              <a:spcAft>
                <a:spcPts val="0"/>
              </a:spcAft>
              <a:buClr>
                <a:srgbClr val="7F7F7F"/>
              </a:buClr>
              <a:buSzPts val="2400"/>
              <a:buChar char="•"/>
            </a:pPr>
            <a:r>
              <a:rPr lang="en-US"/>
              <a:t>Women should raise children to uphold the ideals of republicanism.</a:t>
            </a:r>
            <a:endParaRPr/>
          </a:p>
          <a:p>
            <a:pPr indent="-342900" lvl="0" marL="342900" rtl="0" algn="l">
              <a:spcBef>
                <a:spcPts val="480"/>
              </a:spcBef>
              <a:spcAft>
                <a:spcPts val="0"/>
              </a:spcAft>
              <a:buClr>
                <a:srgbClr val="7F7F7F"/>
              </a:buClr>
              <a:buSzPts val="2400"/>
              <a:buChar char="•"/>
            </a:pPr>
            <a:r>
              <a:rPr lang="en-US"/>
              <a:t>Women needed to be educated enough to pass on republican ideals.</a:t>
            </a:r>
            <a:endParaRPr/>
          </a:p>
          <a:p>
            <a:pPr indent="-342900" lvl="0" marL="342900" rtl="0" algn="l">
              <a:spcBef>
                <a:spcPts val="480"/>
              </a:spcBef>
              <a:spcAft>
                <a:spcPts val="0"/>
              </a:spcAft>
              <a:buClr>
                <a:srgbClr val="7F7F7F"/>
              </a:buClr>
              <a:buSzPts val="2400"/>
              <a:buChar char="•"/>
            </a:pPr>
            <a:r>
              <a:rPr lang="en-US"/>
              <a:t>Women give moral and spiritual influence to men.</a:t>
            </a:r>
            <a:endParaRPr/>
          </a:p>
        </p:txBody>
      </p:sp>
      <p:sp>
        <p:nvSpPr>
          <p:cNvPr id="110" name="Google Shape;110;p1"/>
          <p:cNvSpPr txBox="1"/>
          <p:nvPr/>
        </p:nvSpPr>
        <p:spPr>
          <a:xfrm>
            <a:off x="6308332" y="5257797"/>
            <a:ext cx="551722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none" cap="none" strike="noStrike">
                <a:solidFill>
                  <a:schemeClr val="dk1"/>
                </a:solidFill>
                <a:latin typeface="Book Antiqua"/>
                <a:ea typeface="Book Antiqua"/>
                <a:cs typeface="Book Antiqua"/>
                <a:sym typeface="Book Antiqua"/>
              </a:rPr>
              <a:t>Pantin, Christopher. "Smithsonian Learning Lab Resource: Mrs. James Smith and Grandson." Smithsonian Learning Lab. October 16, 2016. Accessed July 2, 2021.</a:t>
            </a:r>
            <a:endParaRPr/>
          </a:p>
        </p:txBody>
      </p:sp>
      <p:pic>
        <p:nvPicPr>
          <p:cNvPr descr="A painting of a person and a child&#10;&#10;Description automatically generated with low confidence" id="111" name="Google Shape;111;p1"/>
          <p:cNvPicPr preferRelativeResize="0"/>
          <p:nvPr/>
        </p:nvPicPr>
        <p:blipFill rotWithShape="1">
          <a:blip r:embed="rId3">
            <a:alphaModFix/>
          </a:blip>
          <a:srcRect b="0" l="0" r="0" t="0"/>
          <a:stretch/>
        </p:blipFill>
        <p:spPr>
          <a:xfrm>
            <a:off x="1788471" y="1600200"/>
            <a:ext cx="3532794" cy="4392202"/>
          </a:xfrm>
          <a:prstGeom prst="rect">
            <a:avLst/>
          </a:prstGeom>
          <a:noFill/>
          <a:ln>
            <a:noFill/>
          </a:ln>
        </p:spPr>
      </p:pic>
      <p:sp>
        <p:nvSpPr>
          <p:cNvPr id="112" name="Google Shape;112;p1"/>
          <p:cNvSpPr txBox="1"/>
          <p:nvPr/>
        </p:nvSpPr>
        <p:spPr>
          <a:xfrm>
            <a:off x="377575" y="6034450"/>
            <a:ext cx="6097712" cy="104644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000000"/>
                </a:solidFill>
                <a:latin typeface="Book Antiqua"/>
                <a:ea typeface="Book Antiqua"/>
                <a:cs typeface="Book Antiqua"/>
                <a:sym typeface="Book Antiqua"/>
              </a:rPr>
              <a:t>Charles Willson Peale, </a:t>
            </a:r>
            <a:r>
              <a:rPr b="0" i="1" lang="en-US" sz="1100">
                <a:solidFill>
                  <a:srgbClr val="000000"/>
                </a:solidFill>
                <a:latin typeface="Book Antiqua"/>
                <a:ea typeface="Book Antiqua"/>
                <a:cs typeface="Book Antiqua"/>
                <a:sym typeface="Book Antiqua"/>
              </a:rPr>
              <a:t>Mrs. James Smith and Grandson, </a:t>
            </a:r>
            <a:r>
              <a:rPr b="0" lang="en-US" sz="1100">
                <a:solidFill>
                  <a:srgbClr val="000000"/>
                </a:solidFill>
                <a:latin typeface="Book Antiqua"/>
                <a:ea typeface="Book Antiqua"/>
                <a:cs typeface="Book Antiqua"/>
                <a:sym typeface="Book Antiqua"/>
              </a:rPr>
              <a:t>oil on canvas, 1776, Smithsonian American Art Museum, </a:t>
            </a:r>
            <a:r>
              <a:rPr b="0" i="0" lang="en-US" sz="1100">
                <a:solidFill>
                  <a:srgbClr val="000000"/>
                </a:solidFill>
                <a:latin typeface="Book Antiqua"/>
                <a:ea typeface="Book Antiqua"/>
                <a:cs typeface="Book Antiqua"/>
                <a:sym typeface="Book Antiqua"/>
              </a:rPr>
              <a:t>Gift of Mr. and Mrs. Wilson Levering Smith, Jr. and museum purchase, 1980.93. https://learninglab.si.edu/collections/republican-motherhood/08wrTuRPgmUpUsXa#r/82071</a:t>
            </a:r>
            <a:br>
              <a:rPr lang="en-US" sz="1800">
                <a:solidFill>
                  <a:schemeClr val="dk1"/>
                </a:solidFill>
                <a:latin typeface="Book Antiqua"/>
                <a:ea typeface="Book Antiqua"/>
                <a:cs typeface="Book Antiqua"/>
                <a:sym typeface="Book Antiqua"/>
              </a:rPr>
            </a:br>
            <a:endParaRPr sz="1800">
              <a:solidFill>
                <a:schemeClr val="dk1"/>
              </a:solidFill>
              <a:latin typeface="Book Antiqua"/>
              <a:ea typeface="Book Antiqua"/>
              <a:cs typeface="Book Antiqua"/>
              <a:sym typeface="Book Antiqua"/>
            </a:endParaRPr>
          </a:p>
        </p:txBody>
      </p:sp>
      <p:sp>
        <p:nvSpPr>
          <p:cNvPr id="113" name="Google Shape;113;p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4" name="Google Shape;114;p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0"/>
          <p:cNvSpPr txBox="1"/>
          <p:nvPr>
            <p:ph type="title"/>
          </p:nvPr>
        </p:nvSpPr>
        <p:spPr>
          <a:xfrm>
            <a:off x="609600" y="269202"/>
            <a:ext cx="10972800" cy="1006733"/>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Poems of Phillis Wheatley</a:t>
            </a:r>
            <a:endParaRPr/>
          </a:p>
        </p:txBody>
      </p:sp>
      <p:sp>
        <p:nvSpPr>
          <p:cNvPr id="205" name="Google Shape;205;p10"/>
          <p:cNvSpPr txBox="1"/>
          <p:nvPr>
            <p:ph idx="1" type="body"/>
          </p:nvPr>
        </p:nvSpPr>
        <p:spPr>
          <a:xfrm>
            <a:off x="582202" y="1250337"/>
            <a:ext cx="5513798" cy="4572000"/>
          </a:xfrm>
          <a:prstGeom prst="rect">
            <a:avLst/>
          </a:prstGeom>
          <a:noFill/>
          <a:ln>
            <a:noFill/>
          </a:ln>
        </p:spPr>
        <p:txBody>
          <a:bodyPr anchorCtr="0" anchor="t" bIns="45700" lIns="91425" spcFirstLastPara="1" rIns="91425" wrap="square" tIns="45700">
            <a:normAutofit/>
          </a:bodyPr>
          <a:lstStyle/>
          <a:p>
            <a:pPr indent="0" lvl="0" marL="0" rtl="0" algn="l">
              <a:lnSpc>
                <a:spcPct val="80000"/>
              </a:lnSpc>
              <a:spcBef>
                <a:spcPts val="0"/>
              </a:spcBef>
              <a:spcAft>
                <a:spcPts val="0"/>
              </a:spcAft>
              <a:buClr>
                <a:srgbClr val="7F7F7F"/>
              </a:buClr>
              <a:buSzPts val="1800"/>
              <a:buNone/>
            </a:pPr>
            <a:r>
              <a:rPr b="1" lang="en-US" sz="1800"/>
              <a:t>One Being Brought From Africa To America</a:t>
            </a:r>
            <a:br>
              <a:rPr lang="en-US" sz="1800"/>
            </a:br>
            <a:r>
              <a:rPr lang="en-US" sz="1800"/>
              <a:t> 'TWAS mercy brought me from my Pagan land,</a:t>
            </a:r>
            <a:br>
              <a:rPr lang="en-US" sz="1800"/>
            </a:br>
            <a:r>
              <a:rPr lang="en-US" sz="1800"/>
              <a:t>Taught my benighted soul to understand</a:t>
            </a:r>
            <a:br>
              <a:rPr lang="en-US" sz="1800"/>
            </a:br>
            <a:r>
              <a:rPr lang="en-US" sz="1800"/>
              <a:t>That there's a God, that there's a Saviour too:</a:t>
            </a:r>
            <a:br>
              <a:rPr lang="en-US" sz="1800"/>
            </a:br>
            <a:r>
              <a:rPr lang="en-US" sz="1800"/>
              <a:t>Once I redemption neither sought now knew,</a:t>
            </a:r>
            <a:br>
              <a:rPr lang="en-US" sz="1800"/>
            </a:br>
            <a:r>
              <a:rPr lang="en-US" sz="1800"/>
              <a:t>Some view our sable race with scornful eye,</a:t>
            </a:r>
            <a:br>
              <a:rPr lang="en-US" sz="1800"/>
            </a:br>
            <a:r>
              <a:rPr lang="en-US" sz="1800"/>
              <a:t>'Their colour is a diabolic die.'</a:t>
            </a:r>
            <a:br>
              <a:rPr lang="en-US" sz="1800"/>
            </a:br>
            <a:r>
              <a:rPr lang="en-US" sz="1800"/>
              <a:t>Remember, Christians, Negroes, black as Cain,</a:t>
            </a:r>
            <a:br>
              <a:rPr lang="en-US" sz="1800"/>
            </a:br>
            <a:r>
              <a:rPr lang="en-US" sz="1800"/>
              <a:t>May be refin'd, and join th' angelic train. </a:t>
            </a:r>
            <a:br>
              <a:rPr lang="en-US" sz="1800"/>
            </a:br>
            <a:br>
              <a:rPr lang="en-US" sz="1800"/>
            </a:br>
            <a:r>
              <a:rPr b="1" lang="en-US" sz="1800"/>
              <a:t>Phillis Wheatley, 1773</a:t>
            </a:r>
            <a:r>
              <a:rPr lang="en-US" sz="1800"/>
              <a:t> </a:t>
            </a:r>
            <a:br>
              <a:rPr lang="en-US" sz="1800"/>
            </a:br>
            <a:endParaRPr sz="1800"/>
          </a:p>
        </p:txBody>
      </p:sp>
      <p:sp>
        <p:nvSpPr>
          <p:cNvPr id="206" name="Google Shape;206;p10"/>
          <p:cNvSpPr txBox="1"/>
          <p:nvPr/>
        </p:nvSpPr>
        <p:spPr>
          <a:xfrm>
            <a:off x="6834312" y="1164406"/>
            <a:ext cx="4309438" cy="541686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400">
                <a:solidFill>
                  <a:srgbClr val="000000"/>
                </a:solidFill>
                <a:latin typeface="Book Antiqua"/>
                <a:ea typeface="Book Antiqua"/>
                <a:cs typeface="Book Antiqua"/>
                <a:sym typeface="Book Antiqua"/>
              </a:rPr>
              <a:t>On Virtue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  O Thou bright jewel in my aim I strive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To comprehend thee. Thine own words declare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Wisdom is higher than a fool can reach.</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I cease to wonder, and no more attempt</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Thine height t' explore, or fathom thy profound.</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But, O my soul, sink not into despair,</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Virtue is near thee, and with gentle hand</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Would now embrace thee, hovers o'er thine head.</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Fain would the heav'n-born soul with her converse,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Then seek, then court her for her promis'd bliss.</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Auspicious queen, thine heav'nly pinions spread,</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And lead celestial Chastity along;</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Lo! now her sacred retinue descends,</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Array'd in glory from the orbs above.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Attend me, Virtue, thro' my youthful years!</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O leave me not to the false joys of time!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But guide my steps to endless life and bliss.</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Greatness, or Goodness, say what I shall call thee,</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To give me an higher appellation still,</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Teach me a better strain, a nobler lay,</a:t>
            </a:r>
            <a:br>
              <a:rPr lang="en-US" sz="1400">
                <a:solidFill>
                  <a:srgbClr val="000000"/>
                </a:solidFill>
                <a:latin typeface="Book Antiqua"/>
                <a:ea typeface="Book Antiqua"/>
                <a:cs typeface="Book Antiqua"/>
                <a:sym typeface="Book Antiqua"/>
              </a:rPr>
            </a:br>
            <a:r>
              <a:rPr lang="en-US" sz="1400">
                <a:solidFill>
                  <a:srgbClr val="000000"/>
                </a:solidFill>
                <a:latin typeface="Book Antiqua"/>
                <a:ea typeface="Book Antiqua"/>
                <a:cs typeface="Book Antiqua"/>
                <a:sym typeface="Book Antiqua"/>
              </a:rPr>
              <a:t>O thou, enthron'd with Cherubs in the realms of day. </a:t>
            </a:r>
            <a:br>
              <a:rPr lang="en-US" sz="1200">
                <a:solidFill>
                  <a:srgbClr val="000000"/>
                </a:solidFill>
                <a:latin typeface="Book Antiqua"/>
                <a:ea typeface="Book Antiqua"/>
                <a:cs typeface="Book Antiqua"/>
                <a:sym typeface="Book Antiqua"/>
              </a:rPr>
            </a:br>
            <a:br>
              <a:rPr lang="en-US" sz="1200">
                <a:solidFill>
                  <a:srgbClr val="000000"/>
                </a:solidFill>
                <a:latin typeface="Book Antiqua"/>
                <a:ea typeface="Book Antiqua"/>
                <a:cs typeface="Book Antiqua"/>
                <a:sym typeface="Book Antiqua"/>
              </a:rPr>
            </a:br>
            <a:r>
              <a:rPr b="1" lang="en-US" sz="1200">
                <a:solidFill>
                  <a:srgbClr val="000000"/>
                </a:solidFill>
                <a:latin typeface="Book Antiqua"/>
                <a:ea typeface="Book Antiqua"/>
                <a:cs typeface="Book Antiqua"/>
                <a:sym typeface="Book Antiqua"/>
              </a:rPr>
              <a:t>Phillis Wheatley</a:t>
            </a:r>
            <a:r>
              <a:rPr lang="en-US" sz="1200">
                <a:solidFill>
                  <a:srgbClr val="000000"/>
                </a:solidFill>
                <a:latin typeface="Book Antiqua"/>
                <a:ea typeface="Book Antiqua"/>
                <a:cs typeface="Book Antiqua"/>
                <a:sym typeface="Book Antiqua"/>
              </a:rPr>
              <a:t>, 1773</a:t>
            </a:r>
            <a:endParaRPr/>
          </a:p>
        </p:txBody>
      </p:sp>
      <p:sp>
        <p:nvSpPr>
          <p:cNvPr id="207" name="Google Shape;207;p10"/>
          <p:cNvSpPr txBox="1"/>
          <p:nvPr/>
        </p:nvSpPr>
        <p:spPr>
          <a:xfrm>
            <a:off x="582202" y="3724617"/>
            <a:ext cx="609771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https://poets.org/poem/being-brought-africa-america</a:t>
            </a:r>
            <a:endParaRPr/>
          </a:p>
        </p:txBody>
      </p:sp>
      <p:sp>
        <p:nvSpPr>
          <p:cNvPr id="208" name="Google Shape;208;p10"/>
          <p:cNvSpPr txBox="1"/>
          <p:nvPr/>
        </p:nvSpPr>
        <p:spPr>
          <a:xfrm>
            <a:off x="6834312" y="6450298"/>
            <a:ext cx="609771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https://poets.org/poem/virtue</a:t>
            </a:r>
            <a:endParaRPr/>
          </a:p>
        </p:txBody>
      </p:sp>
      <p:sp>
        <p:nvSpPr>
          <p:cNvPr id="209" name="Google Shape;209;p1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10" name="Google Shape;210;p1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100"/>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Looming Civil War</a:t>
            </a:r>
            <a:endParaRPr/>
          </a:p>
        </p:txBody>
      </p:sp>
      <p:pic>
        <p:nvPicPr>
          <p:cNvPr id="1149" name="Google Shape;1149;p100"/>
          <p:cNvPicPr preferRelativeResize="0"/>
          <p:nvPr>
            <p:ph idx="1" type="body"/>
          </p:nvPr>
        </p:nvPicPr>
        <p:blipFill rotWithShape="1">
          <a:blip r:embed="rId3">
            <a:alphaModFix/>
          </a:blip>
          <a:srcRect b="0" l="0" r="0" t="0"/>
          <a:stretch/>
        </p:blipFill>
        <p:spPr>
          <a:xfrm>
            <a:off x="6197600" y="1991967"/>
            <a:ext cx="5384800" cy="3742435"/>
          </a:xfrm>
          <a:prstGeom prst="rect">
            <a:avLst/>
          </a:prstGeom>
          <a:noFill/>
          <a:ln>
            <a:noFill/>
          </a:ln>
        </p:spPr>
      </p:pic>
      <p:sp>
        <p:nvSpPr>
          <p:cNvPr id="1150" name="Google Shape;1150;p10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51" name="Google Shape;1151;p10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152" name="Google Shape;1152;p100"/>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Conferences like these occurred all over the country for the next decade leading to the Civil War.</a:t>
            </a:r>
            <a:endParaRPr/>
          </a:p>
          <a:p>
            <a:pPr indent="-342900" lvl="0" marL="342900" rtl="0" algn="l">
              <a:lnSpc>
                <a:spcPct val="90000"/>
              </a:lnSpc>
              <a:spcBef>
                <a:spcPts val="480"/>
              </a:spcBef>
              <a:spcAft>
                <a:spcPts val="0"/>
              </a:spcAft>
              <a:buClr>
                <a:srgbClr val="7F7F7F"/>
              </a:buClr>
              <a:buSzPts val="2400"/>
              <a:buChar char="•"/>
            </a:pPr>
            <a:r>
              <a:rPr lang="en-US"/>
              <a:t>When the war broke out, the women activists in the movement shifted gears and focused their reform efforts toward the war. They joined as nurses, helped on the Underground Railroad, and fundraised.</a:t>
            </a:r>
            <a:endParaRPr/>
          </a:p>
          <a:p>
            <a:pPr indent="-342900" lvl="0" marL="342900" rtl="0" algn="l">
              <a:lnSpc>
                <a:spcPct val="90000"/>
              </a:lnSpc>
              <a:spcBef>
                <a:spcPts val="480"/>
              </a:spcBef>
              <a:spcAft>
                <a:spcPts val="0"/>
              </a:spcAft>
              <a:buClr>
                <a:srgbClr val="7F7F7F"/>
              </a:buClr>
              <a:buSzPts val="2400"/>
              <a:buChar char="•"/>
            </a:pPr>
            <a:r>
              <a:rPr lang="en-US"/>
              <a:t>The suffrage movement stalled and would not be picked up again until after the war.</a:t>
            </a:r>
            <a:endParaRPr/>
          </a:p>
        </p:txBody>
      </p:sp>
      <p:sp>
        <p:nvSpPr>
          <p:cNvPr id="1153" name="Google Shape;1153;p100"/>
          <p:cNvSpPr/>
          <p:nvPr/>
        </p:nvSpPr>
        <p:spPr>
          <a:xfrm>
            <a:off x="6096000" y="5802355"/>
            <a:ext cx="60960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William Wiswell, “Secession Exploded” Cincinnati, 1861. PC/US - 1861.W818, no. 2 (B size) [P&amp;P]</a:t>
            </a:r>
            <a:r>
              <a:rPr b="1" lang="en-US" sz="1000">
                <a:solidFill>
                  <a:schemeClr val="dk1"/>
                </a:solidFill>
                <a:latin typeface="Book Antiqua"/>
                <a:ea typeface="Book Antiqua"/>
                <a:cs typeface="Book Antiqua"/>
                <a:sym typeface="Book Antiqua"/>
              </a:rPr>
              <a:t> </a:t>
            </a:r>
            <a:r>
              <a:rPr lang="en-US" sz="1000">
                <a:solidFill>
                  <a:schemeClr val="dk1"/>
                </a:solidFill>
                <a:latin typeface="Book Antiqua"/>
                <a:ea typeface="Book Antiqua"/>
                <a:cs typeface="Book Antiqua"/>
                <a:sym typeface="Book Antiqua"/>
              </a:rPr>
              <a:t>Library of Congress Prints and Photographs Division Washington, D.C. 20540. http://hdl.loc.gov/loc.pnp/cph.3b36109</a:t>
            </a:r>
            <a:endParaRPr b="1" sz="1000">
              <a:solidFill>
                <a:schemeClr val="dk1"/>
              </a:solidFill>
              <a:latin typeface="Book Antiqua"/>
              <a:ea typeface="Book Antiqua"/>
              <a:cs typeface="Book Antiqua"/>
              <a:sym typeface="Book Antiqua"/>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101"/>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What issues remain problems for women?</a:t>
            </a:r>
            <a:endParaRPr/>
          </a:p>
        </p:txBody>
      </p:sp>
      <p:sp>
        <p:nvSpPr>
          <p:cNvPr id="1160" name="Google Shape;1160;p101"/>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sp>
        <p:nvSpPr>
          <p:cNvPr id="1161" name="Google Shape;1161;p10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marR="0" rtl="0" algn="l">
              <a:lnSpc>
                <a:spcPct val="100000"/>
              </a:lnSpc>
              <a:spcBef>
                <a:spcPts val="0"/>
              </a:spcBef>
              <a:spcAft>
                <a:spcPts val="0"/>
              </a:spcAft>
              <a:buClr>
                <a:srgbClr val="595959"/>
              </a:buClr>
              <a:buSzPts val="1200"/>
              <a:buFont typeface="Century Gothic"/>
              <a:buNone/>
            </a:pPr>
            <a:r>
              <a:rPr b="0" i="0" lang="en-US" sz="1200" u="none" cap="none" strike="noStrike">
                <a:solidFill>
                  <a:srgbClr val="595959"/>
                </a:solidFill>
                <a:latin typeface="Century Gothic"/>
                <a:ea typeface="Century Gothic"/>
                <a:cs typeface="Century Gothic"/>
                <a:sym typeface="Century Gothic"/>
              </a:rPr>
              <a:t>The Remedial Herstory Project</a:t>
            </a:r>
            <a:endParaRPr/>
          </a:p>
        </p:txBody>
      </p:sp>
      <p:sp>
        <p:nvSpPr>
          <p:cNvPr id="1162" name="Google Shape;1162;p10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marR="0" rtl="0" algn="l">
              <a:lnSpc>
                <a:spcPct val="100000"/>
              </a:lnSpc>
              <a:spcBef>
                <a:spcPts val="0"/>
              </a:spcBef>
              <a:spcAft>
                <a:spcPts val="0"/>
              </a:spcAft>
              <a:buClr>
                <a:srgbClr val="595959"/>
              </a:buClr>
              <a:buSzPts val="1200"/>
              <a:buFont typeface="Century Gothic"/>
              <a:buNone/>
            </a:pPr>
            <a:fld id="{00000000-1234-1234-1234-123412341234}" type="slidenum">
              <a:rPr b="0" i="0" lang="en-US" sz="1200" u="none" cap="none" strike="noStrike">
                <a:solidFill>
                  <a:srgbClr val="595959"/>
                </a:solidFill>
                <a:latin typeface="Century Gothic"/>
                <a:ea typeface="Century Gothic"/>
                <a:cs typeface="Century Gothic"/>
                <a:sym typeface="Century Gothic"/>
              </a:rPr>
              <a:t>‹#›</a:t>
            </a:fld>
            <a:endParaRPr b="0" i="0" sz="1200" u="none" cap="none" strike="noStrike">
              <a:solidFill>
                <a:srgbClr val="595959"/>
              </a:solidFill>
              <a:latin typeface="Century Gothic"/>
              <a:ea typeface="Century Gothic"/>
              <a:cs typeface="Century Gothic"/>
              <a:sym typeface="Century Gothic"/>
            </a:endParaRPr>
          </a:p>
        </p:txBody>
      </p:sp>
      <p:pic>
        <p:nvPicPr>
          <p:cNvPr descr="Text&#10;&#10;Description automatically generated" id="1163" name="Google Shape;1163;p101"/>
          <p:cNvPicPr preferRelativeResize="0"/>
          <p:nvPr>
            <p:ph idx="2" type="pic"/>
          </p:nvPr>
        </p:nvPicPr>
        <p:blipFill rotWithShape="1">
          <a:blip r:embed="rId3">
            <a:alphaModFix/>
          </a:blip>
          <a:srcRect b="53608" l="-2832" r="2831" t="13292"/>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1164" name="Google Shape;1164;p101"/>
          <p:cNvSpPr txBox="1"/>
          <p:nvPr/>
        </p:nvSpPr>
        <p:spPr>
          <a:xfrm>
            <a:off x="10322072" y="1143000"/>
            <a:ext cx="1628190" cy="20928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000"/>
              <a:buFont typeface="Book Antiqua"/>
              <a:buNone/>
            </a:pPr>
            <a:r>
              <a:rPr lang="en-US" sz="1000">
                <a:solidFill>
                  <a:schemeClr val="dk1"/>
                </a:solidFill>
                <a:latin typeface="Book Antiqua"/>
                <a:ea typeface="Book Antiqua"/>
                <a:cs typeface="Book Antiqua"/>
                <a:sym typeface="Book Antiqua"/>
              </a:rPr>
              <a:t>Report of the Woman's Rights Convention, held at Seneca Falls, New York, July 19th and 20th, . Proceedings and Declaration of Sentiments. John Dick at the North Star Office, Rochester, New York, July 19-20, 1848. Online Text. https://www.loc.gov/item/rbcmiller001106/.</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8" name="Shape 1168"/>
        <p:cNvGrpSpPr/>
        <p:nvPr/>
      </p:nvGrpSpPr>
      <p:grpSpPr>
        <a:xfrm>
          <a:off x="0" y="0"/>
          <a:ext cx="0" cy="0"/>
          <a:chOff x="0" y="0"/>
          <a:chExt cx="0" cy="0"/>
        </a:xfrm>
      </p:grpSpPr>
      <p:sp>
        <p:nvSpPr>
          <p:cNvPr id="1169" name="Google Shape;1169;p102"/>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1170" name="Google Shape;1170;p102"/>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What do you know about the citizenship of African American and Black people (free and enslaved) before the Civil War?</a:t>
            </a:r>
            <a:endParaRPr/>
          </a:p>
        </p:txBody>
      </p:sp>
      <p:sp>
        <p:nvSpPr>
          <p:cNvPr id="1171" name="Google Shape;1171;p10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72" name="Google Shape;1172;p10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id="1173" name="Google Shape;1173;p102"/>
          <p:cNvPicPr preferRelativeResize="0"/>
          <p:nvPr/>
        </p:nvPicPr>
        <p:blipFill rotWithShape="1">
          <a:blip r:embed="rId3">
            <a:alphaModFix/>
          </a:blip>
          <a:srcRect b="0" l="15912" r="15911" t="0"/>
          <a:stretch/>
        </p:blipFill>
        <p:spPr>
          <a:xfrm>
            <a:off x="958851" y="630044"/>
            <a:ext cx="6498339" cy="4967480"/>
          </a:xfrm>
          <a:prstGeom prst="rect">
            <a:avLst/>
          </a:prstGeom>
          <a:noFill/>
          <a:ln>
            <a:noFill/>
          </a:ln>
        </p:spPr>
      </p:pic>
      <p:sp>
        <p:nvSpPr>
          <p:cNvPr id="1174" name="Google Shape;1174;p102"/>
          <p:cNvSpPr txBox="1"/>
          <p:nvPr/>
        </p:nvSpPr>
        <p:spPr>
          <a:xfrm>
            <a:off x="1268813" y="5586531"/>
            <a:ext cx="609414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John Brown ascending the scaffold preparatory to being hanged / from a sketch by our special artist. Charleston West Virginia, 1859. Photograph. https://www.loc.gov/item/2002735876/.</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103"/>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The Road to War and Women</a:t>
            </a:r>
            <a:endParaRPr/>
          </a:p>
        </p:txBody>
      </p:sp>
      <p:sp>
        <p:nvSpPr>
          <p:cNvPr id="1180" name="Google Shape;1180;p103"/>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rPr lang="en-US"/>
              <a:t>The Remedial Herstory Project</a:t>
            </a:r>
            <a:endParaRPr/>
          </a:p>
        </p:txBody>
      </p:sp>
      <p:sp>
        <p:nvSpPr>
          <p:cNvPr id="1181" name="Google Shape;1181;p10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1182" name="Google Shape;1182;p10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6" name="Shape 1186"/>
        <p:cNvGrpSpPr/>
        <p:nvPr/>
      </p:nvGrpSpPr>
      <p:grpSpPr>
        <a:xfrm>
          <a:off x="0" y="0"/>
          <a:ext cx="0" cy="0"/>
          <a:chOff x="0" y="0"/>
          <a:chExt cx="0" cy="0"/>
        </a:xfrm>
      </p:grpSpPr>
      <p:sp>
        <p:nvSpPr>
          <p:cNvPr id="1187" name="Google Shape;1187;p10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The </a:t>
            </a:r>
            <a:r>
              <a:rPr i="1" lang="en-US"/>
              <a:t>Dred Scott</a:t>
            </a:r>
            <a:r>
              <a:rPr lang="en-US"/>
              <a:t> Decision</a:t>
            </a:r>
            <a:endParaRPr/>
          </a:p>
        </p:txBody>
      </p:sp>
      <p:pic>
        <p:nvPicPr>
          <p:cNvPr descr="A person in a suit&#10;&#10;Description automatically generated with medium confidence" id="1188" name="Google Shape;1188;p104"/>
          <p:cNvPicPr preferRelativeResize="0"/>
          <p:nvPr/>
        </p:nvPicPr>
        <p:blipFill rotWithShape="1">
          <a:blip r:embed="rId3">
            <a:alphaModFix/>
          </a:blip>
          <a:srcRect b="31885" l="0" r="-3" t="2763"/>
          <a:stretch/>
        </p:blipFill>
        <p:spPr>
          <a:xfrm>
            <a:off x="6197600" y="1600203"/>
            <a:ext cx="5384800" cy="4525963"/>
          </a:xfrm>
          <a:prstGeom prst="rect">
            <a:avLst/>
          </a:prstGeom>
          <a:noFill/>
          <a:ln>
            <a:noFill/>
          </a:ln>
        </p:spPr>
      </p:pic>
      <p:sp>
        <p:nvSpPr>
          <p:cNvPr id="1189" name="Google Shape;1189;p10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90" name="Google Shape;1190;p10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191" name="Google Shape;1191;p104"/>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Dred Scott was slave of a Missouri physician.</a:t>
            </a:r>
            <a:endParaRPr/>
          </a:p>
          <a:p>
            <a:pPr indent="-342900" lvl="0" marL="342900" rtl="0" algn="l">
              <a:spcBef>
                <a:spcPts val="1200"/>
              </a:spcBef>
              <a:spcAft>
                <a:spcPts val="0"/>
              </a:spcAft>
              <a:buClr>
                <a:srgbClr val="7F7F7F"/>
              </a:buClr>
              <a:buSzPts val="2400"/>
              <a:buChar char="•"/>
            </a:pPr>
            <a:r>
              <a:rPr lang="en-US"/>
              <a:t>Was taken to free territory by his owner.</a:t>
            </a:r>
            <a:endParaRPr/>
          </a:p>
          <a:p>
            <a:pPr indent="-342900" lvl="0" marL="342900" rtl="0" algn="l">
              <a:spcBef>
                <a:spcPts val="1200"/>
              </a:spcBef>
              <a:spcAft>
                <a:spcPts val="0"/>
              </a:spcAft>
              <a:buClr>
                <a:srgbClr val="7F7F7F"/>
              </a:buClr>
              <a:buSzPts val="2400"/>
              <a:buChar char="•"/>
            </a:pPr>
            <a:r>
              <a:rPr lang="en-US"/>
              <a:t>Dred Scott and his wife sued for freedom in 1846 after owner died, arguing they had become free when they lived in free territory.</a:t>
            </a:r>
            <a:endParaRPr/>
          </a:p>
          <a:p>
            <a:pPr indent="-342900" lvl="0" marL="342900" rtl="0" algn="l">
              <a:spcBef>
                <a:spcPts val="1200"/>
              </a:spcBef>
              <a:spcAft>
                <a:spcPts val="0"/>
              </a:spcAft>
              <a:buClr>
                <a:srgbClr val="7F7F7F"/>
              </a:buClr>
              <a:buSzPts val="2400"/>
              <a:buChar char="•"/>
            </a:pPr>
            <a:r>
              <a:rPr lang="en-US"/>
              <a:t>Case reached Supreme Court in 1857.</a:t>
            </a:r>
            <a:endParaRPr/>
          </a:p>
          <a:p>
            <a:pPr indent="-190500" lvl="0" marL="342900" rtl="0" algn="l">
              <a:spcBef>
                <a:spcPts val="480"/>
              </a:spcBef>
              <a:spcAft>
                <a:spcPts val="0"/>
              </a:spcAft>
              <a:buClr>
                <a:srgbClr val="7F7F7F"/>
              </a:buClr>
              <a:buSzPts val="2400"/>
              <a:buNone/>
            </a:pPr>
            <a:r>
              <a:t/>
            </a:r>
            <a:endParaRPr/>
          </a:p>
        </p:txBody>
      </p:sp>
      <p:sp>
        <p:nvSpPr>
          <p:cNvPr id="1192" name="Google Shape;1192;p104"/>
          <p:cNvSpPr txBox="1"/>
          <p:nvPr/>
        </p:nvSpPr>
        <p:spPr>
          <a:xfrm>
            <a:off x="6096000" y="6056271"/>
            <a:ext cx="6094140"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Uncredited. Photograph of Dred Scott, ca. 1857. https://en.wikipedia.org/wiki/Dred_Scott#/media/File:Dred_Scott_photograph_(circa_1857).jpg</a:t>
            </a:r>
            <a:endParaRPr/>
          </a:p>
        </p:txBody>
      </p:sp>
      <p:sp>
        <p:nvSpPr>
          <p:cNvPr id="1193" name="Google Shape;1193;p104"/>
          <p:cNvSpPr txBox="1"/>
          <p:nvPr/>
        </p:nvSpPr>
        <p:spPr>
          <a:xfrm>
            <a:off x="665410" y="5889928"/>
            <a:ext cx="4720683"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“Dred Scott Case.” HISTORY. Last updated Aug 26, 2020. https://www.history.com/topics/black-history/dred-scott-case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1">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p105"/>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Harriet Robinson Scott</a:t>
            </a:r>
            <a:endParaRPr/>
          </a:p>
        </p:txBody>
      </p:sp>
      <p:pic>
        <p:nvPicPr>
          <p:cNvPr id="1199" name="Google Shape;1199;p105"/>
          <p:cNvPicPr preferRelativeResize="0"/>
          <p:nvPr>
            <p:ph idx="1" type="body"/>
          </p:nvPr>
        </p:nvPicPr>
        <p:blipFill rotWithShape="1">
          <a:blip r:embed="rId3">
            <a:alphaModFix/>
          </a:blip>
          <a:srcRect b="0" l="-15642" r="-15642" t="0"/>
          <a:stretch/>
        </p:blipFill>
        <p:spPr>
          <a:xfrm>
            <a:off x="6197600" y="1600203"/>
            <a:ext cx="5384800" cy="4525963"/>
          </a:xfrm>
          <a:prstGeom prst="rect">
            <a:avLst/>
          </a:prstGeom>
          <a:noFill/>
          <a:ln>
            <a:noFill/>
          </a:ln>
        </p:spPr>
      </p:pic>
      <p:sp>
        <p:nvSpPr>
          <p:cNvPr id="1200" name="Google Shape;1200;p10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01" name="Google Shape;1201;p105"/>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She was also a plaintiff but was left off the court record because she was a woman.</a:t>
            </a:r>
            <a:endParaRPr/>
          </a:p>
          <a:p>
            <a:pPr indent="-342900" lvl="0" marL="342900" rtl="0" algn="l">
              <a:spcBef>
                <a:spcPts val="480"/>
              </a:spcBef>
              <a:spcAft>
                <a:spcPts val="0"/>
              </a:spcAft>
              <a:buClr>
                <a:srgbClr val="7F7F7F"/>
              </a:buClr>
              <a:buSzPts val="2400"/>
              <a:buChar char="•"/>
            </a:pPr>
            <a:r>
              <a:rPr lang="en-US"/>
              <a:t>They had two daughters whose fate was also tied to the court.</a:t>
            </a:r>
            <a:endParaRPr/>
          </a:p>
          <a:p>
            <a:pPr indent="-342900" lvl="0" marL="342900" rtl="0" algn="l">
              <a:spcBef>
                <a:spcPts val="480"/>
              </a:spcBef>
              <a:spcAft>
                <a:spcPts val="0"/>
              </a:spcAft>
              <a:buClr>
                <a:srgbClr val="7F7F7F"/>
              </a:buClr>
              <a:buSzPts val="2400"/>
              <a:buChar char="•"/>
            </a:pPr>
            <a:r>
              <a:rPr lang="en-US"/>
              <a:t>The Scott family was bought and immediately freed.</a:t>
            </a:r>
            <a:endParaRPr/>
          </a:p>
          <a:p>
            <a:pPr indent="-342900" lvl="0" marL="342900" rtl="0" algn="l">
              <a:spcBef>
                <a:spcPts val="480"/>
              </a:spcBef>
              <a:spcAft>
                <a:spcPts val="0"/>
              </a:spcAft>
              <a:buClr>
                <a:srgbClr val="7F7F7F"/>
              </a:buClr>
              <a:buSzPts val="2400"/>
              <a:buChar char="•"/>
            </a:pPr>
            <a:r>
              <a:rPr lang="en-US"/>
              <a:t>Dred died and Harriet lived with her unmarried daughter until she died.</a:t>
            </a:r>
            <a:endParaRPr/>
          </a:p>
        </p:txBody>
      </p:sp>
      <p:sp>
        <p:nvSpPr>
          <p:cNvPr id="1202" name="Google Shape;1202;p105"/>
          <p:cNvSpPr/>
          <p:nvPr/>
        </p:nvSpPr>
        <p:spPr>
          <a:xfrm>
            <a:off x="6197600" y="6138319"/>
            <a:ext cx="53848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000000"/>
                </a:solidFill>
                <a:latin typeface="Book Antiqua"/>
                <a:ea typeface="Book Antiqua"/>
                <a:cs typeface="Book Antiqua"/>
                <a:sym typeface="Book Antiqua"/>
              </a:rPr>
              <a:t>Fitzgibbon, John H., 1816?-1882, photographer. Eliza and Lizzie, children of Dred Scott Dred Scott ; His wife, Harriet. , 1857. [New York: Frank Leslie] Photograph. https://www.loc.gov/item/2002707034/.</a:t>
            </a:r>
            <a:endParaRPr/>
          </a:p>
        </p:txBody>
      </p:sp>
      <p:sp>
        <p:nvSpPr>
          <p:cNvPr id="1203" name="Google Shape;1203;p105"/>
          <p:cNvSpPr/>
          <p:nvPr/>
        </p:nvSpPr>
        <p:spPr>
          <a:xfrm>
            <a:off x="609600" y="5884403"/>
            <a:ext cx="5588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000000"/>
                </a:solidFill>
                <a:latin typeface="Book Antiqua"/>
                <a:ea typeface="Book Antiqua"/>
                <a:cs typeface="Book Antiqua"/>
                <a:sym typeface="Book Antiqua"/>
              </a:rPr>
              <a:t>Lewis, David. “HARRIET ROBINSON SCOTT (CA. 1820-1876).” Black Past. Last modified January 11, 2014. https://www.blackpast.org/african-american-history/scott-harriet-robinson-ca-1820-1876/.</a:t>
            </a:r>
            <a:endParaRPr/>
          </a:p>
        </p:txBody>
      </p:sp>
      <p:sp>
        <p:nvSpPr>
          <p:cNvPr id="1204" name="Google Shape;1204;p10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06"/>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Result</a:t>
            </a:r>
            <a:endParaRPr/>
          </a:p>
        </p:txBody>
      </p:sp>
      <p:sp>
        <p:nvSpPr>
          <p:cNvPr id="1210" name="Google Shape;1210;p106"/>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Clr>
                <a:srgbClr val="7F7F7F"/>
              </a:buClr>
              <a:buSzPct val="100000"/>
              <a:buChar char="•"/>
            </a:pPr>
            <a:r>
              <a:rPr lang="en-US"/>
              <a:t>Ruled that African Americans, whether free or slave, were not citizens and had no right to sue in federal court.</a:t>
            </a:r>
            <a:endParaRPr/>
          </a:p>
          <a:p>
            <a:pPr indent="-285750" lvl="1" marL="742950" rtl="0" algn="l">
              <a:spcBef>
                <a:spcPts val="296"/>
              </a:spcBef>
              <a:spcAft>
                <a:spcPts val="0"/>
              </a:spcAft>
              <a:buClr>
                <a:srgbClr val="7F7F7F"/>
              </a:buClr>
              <a:buSzPct val="100000"/>
              <a:buChar char="o"/>
            </a:pPr>
            <a:r>
              <a:rPr lang="en-US"/>
              <a:t>Roger B. Taney, pictured left, was the judge who wrote the majority opinion. </a:t>
            </a:r>
            <a:endParaRPr/>
          </a:p>
          <a:p>
            <a:pPr indent="-342900" lvl="0" marL="342900" rtl="0" algn="l">
              <a:spcBef>
                <a:spcPts val="444"/>
              </a:spcBef>
              <a:spcAft>
                <a:spcPts val="0"/>
              </a:spcAft>
              <a:buClr>
                <a:srgbClr val="7F7F7F"/>
              </a:buClr>
              <a:buSzPct val="100000"/>
              <a:buChar char="•"/>
            </a:pPr>
            <a:r>
              <a:rPr lang="en-US"/>
              <a:t>Also ruled Missouri Compromise restriction on slavery was unconstitutional.</a:t>
            </a:r>
            <a:endParaRPr/>
          </a:p>
          <a:p>
            <a:pPr indent="-342900" lvl="0" marL="342900" rtl="0" algn="l">
              <a:spcBef>
                <a:spcPts val="444"/>
              </a:spcBef>
              <a:spcAft>
                <a:spcPts val="0"/>
              </a:spcAft>
              <a:buClr>
                <a:srgbClr val="7F7F7F"/>
              </a:buClr>
              <a:buSzPct val="100000"/>
              <a:buChar char="•"/>
            </a:pPr>
            <a:r>
              <a:rPr lang="en-US"/>
              <a:t>Most white southerners praised the decision.</a:t>
            </a:r>
            <a:endParaRPr/>
          </a:p>
          <a:p>
            <a:pPr indent="-342900" lvl="0" marL="342900" rtl="0" algn="l">
              <a:spcBef>
                <a:spcPts val="444"/>
              </a:spcBef>
              <a:spcAft>
                <a:spcPts val="0"/>
              </a:spcAft>
              <a:buClr>
                <a:srgbClr val="7F7F7F"/>
              </a:buClr>
              <a:buSzPct val="100000"/>
              <a:buChar char="•"/>
            </a:pPr>
            <a:r>
              <a:rPr lang="en-US"/>
              <a:t>Ruling stunned many northerners, including Illinois lawyer Abraham Lincoln, who warned about its consequences.</a:t>
            </a:r>
            <a:endParaRPr/>
          </a:p>
        </p:txBody>
      </p:sp>
      <p:sp>
        <p:nvSpPr>
          <p:cNvPr id="1211" name="Google Shape;1211;p10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12" name="Google Shape;1212;p10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descr="A picture containing text, wall, person, black&#10;&#10;Description automatically generated" id="1213" name="Google Shape;1213;p106"/>
          <p:cNvPicPr preferRelativeResize="0"/>
          <p:nvPr>
            <p:ph idx="2" type="body"/>
          </p:nvPr>
        </p:nvPicPr>
        <p:blipFill rotWithShape="1">
          <a:blip r:embed="rId3">
            <a:alphaModFix/>
          </a:blip>
          <a:srcRect b="0" l="0" r="0" t="0"/>
          <a:stretch/>
        </p:blipFill>
        <p:spPr>
          <a:xfrm>
            <a:off x="1639423" y="1600200"/>
            <a:ext cx="3085441" cy="4525963"/>
          </a:xfrm>
          <a:prstGeom prst="rect">
            <a:avLst/>
          </a:prstGeom>
          <a:noFill/>
          <a:ln>
            <a:noFill/>
          </a:ln>
        </p:spPr>
      </p:pic>
      <p:sp>
        <p:nvSpPr>
          <p:cNvPr id="1214" name="Google Shape;1214;p106"/>
          <p:cNvSpPr txBox="1"/>
          <p:nvPr/>
        </p:nvSpPr>
        <p:spPr>
          <a:xfrm>
            <a:off x="6197600" y="5810372"/>
            <a:ext cx="4720683"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“Dred Scott Case.” HISTORY. Last updated Aug 26, 2020. https://www.history.com/topics/black-history/dred-scott-case</a:t>
            </a:r>
            <a:endParaRPr/>
          </a:p>
        </p:txBody>
      </p:sp>
      <p:sp>
        <p:nvSpPr>
          <p:cNvPr id="1215" name="Google Shape;1215;p106"/>
          <p:cNvSpPr txBox="1"/>
          <p:nvPr/>
        </p:nvSpPr>
        <p:spPr>
          <a:xfrm>
            <a:off x="6197600" y="6241259"/>
            <a:ext cx="5896516"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Roger B. Taney. Created between 1855-1865. LC-DIG-cwpbh-00789. Brady-Handy Collection. Library of Congress Prints and Photographs Division, Washington, D.C. https://hdl.loc.gov/loc.pnp/cwpbh.00789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107"/>
          <p:cNvSpPr txBox="1"/>
          <p:nvPr>
            <p:ph type="title"/>
          </p:nvPr>
        </p:nvSpPr>
        <p:spPr>
          <a:xfrm>
            <a:off x="609600" y="0"/>
            <a:ext cx="10972800" cy="1037063"/>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John Brown’s Raid</a:t>
            </a:r>
            <a:endParaRPr/>
          </a:p>
        </p:txBody>
      </p:sp>
      <p:sp>
        <p:nvSpPr>
          <p:cNvPr id="1221" name="Google Shape;1221;p107"/>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fontScale="85000" lnSpcReduction="10000"/>
          </a:bodyPr>
          <a:lstStyle/>
          <a:p>
            <a:pPr indent="-342900" lvl="0" marL="342900" rtl="0" algn="l">
              <a:spcBef>
                <a:spcPts val="0"/>
              </a:spcBef>
              <a:spcAft>
                <a:spcPts val="0"/>
              </a:spcAft>
              <a:buClr>
                <a:srgbClr val="7F7F7F"/>
              </a:buClr>
              <a:buSzPct val="100000"/>
              <a:buChar char="•"/>
            </a:pPr>
            <a:r>
              <a:rPr lang="en-US"/>
              <a:t>1859</a:t>
            </a:r>
            <a:endParaRPr/>
          </a:p>
          <a:p>
            <a:pPr indent="-342900" lvl="0" marL="342900" rtl="0" algn="l">
              <a:spcBef>
                <a:spcPts val="408"/>
              </a:spcBef>
              <a:spcAft>
                <a:spcPts val="0"/>
              </a:spcAft>
              <a:buClr>
                <a:srgbClr val="7F7F7F"/>
              </a:buClr>
              <a:buSzPct val="100000"/>
              <a:buChar char="•"/>
            </a:pPr>
            <a:r>
              <a:rPr lang="en-US"/>
              <a:t>Planned to arm local slaves by attacking federal arsenal at Harpers Ferry, Virginia.</a:t>
            </a:r>
            <a:endParaRPr/>
          </a:p>
          <a:p>
            <a:pPr indent="-342900" lvl="0" marL="342900" rtl="0" algn="l">
              <a:spcBef>
                <a:spcPts val="408"/>
              </a:spcBef>
              <a:spcAft>
                <a:spcPts val="0"/>
              </a:spcAft>
              <a:buClr>
                <a:srgbClr val="7F7F7F"/>
              </a:buClr>
              <a:buSzPct val="100000"/>
              <a:buChar char="•"/>
            </a:pPr>
            <a:r>
              <a:rPr lang="en-US"/>
              <a:t>Wanted to capture a descendant of George Washington and others who still owned slaves.</a:t>
            </a:r>
            <a:endParaRPr/>
          </a:p>
          <a:p>
            <a:pPr indent="-342900" lvl="0" marL="342900" rtl="0" algn="l">
              <a:spcBef>
                <a:spcPts val="408"/>
              </a:spcBef>
              <a:spcAft>
                <a:spcPts val="0"/>
              </a:spcAft>
              <a:buClr>
                <a:srgbClr val="7F7F7F"/>
              </a:buClr>
              <a:buSzPct val="100000"/>
              <a:buChar char="•"/>
            </a:pPr>
            <a:r>
              <a:rPr lang="en-US"/>
              <a:t>Could not get slaves to join uprising. </a:t>
            </a:r>
            <a:endParaRPr/>
          </a:p>
          <a:p>
            <a:pPr indent="-342900" lvl="0" marL="342900" rtl="0" algn="l">
              <a:spcBef>
                <a:spcPts val="408"/>
              </a:spcBef>
              <a:spcAft>
                <a:spcPts val="0"/>
              </a:spcAft>
              <a:buClr>
                <a:srgbClr val="7F7F7F"/>
              </a:buClr>
              <a:buSzPct val="100000"/>
              <a:buChar char="•"/>
            </a:pPr>
            <a:r>
              <a:rPr lang="en-US"/>
              <a:t>Harriet Tubman and Frederick Douglass turned him down, Douglass because he knew it would fail and Tubman because she was leading an escape… clearly she was meant for more.</a:t>
            </a:r>
            <a:endParaRPr/>
          </a:p>
          <a:p>
            <a:pPr indent="-342900" lvl="0" marL="342900" rtl="0" algn="l">
              <a:spcBef>
                <a:spcPts val="408"/>
              </a:spcBef>
              <a:spcAft>
                <a:spcPts val="0"/>
              </a:spcAft>
              <a:buClr>
                <a:srgbClr val="7F7F7F"/>
              </a:buClr>
              <a:buSzPct val="100000"/>
              <a:buChar char="•"/>
            </a:pPr>
            <a:r>
              <a:rPr lang="en-US"/>
              <a:t>Federal troops captured Brown and men.</a:t>
            </a:r>
            <a:endParaRPr/>
          </a:p>
        </p:txBody>
      </p:sp>
      <p:sp>
        <p:nvSpPr>
          <p:cNvPr id="1222" name="Google Shape;1222;p10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23" name="Google Shape;1223;p10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descr="A person in a suit&#10;&#10;Description automatically generated with low confidence" id="1224" name="Google Shape;1224;p107"/>
          <p:cNvPicPr preferRelativeResize="0"/>
          <p:nvPr/>
        </p:nvPicPr>
        <p:blipFill rotWithShape="1">
          <a:blip r:embed="rId3">
            <a:alphaModFix/>
          </a:blip>
          <a:srcRect b="44353" l="0" r="-2" t="0"/>
          <a:stretch/>
        </p:blipFill>
        <p:spPr>
          <a:xfrm>
            <a:off x="487680" y="1187608"/>
            <a:ext cx="5388864" cy="4526280"/>
          </a:xfrm>
          <a:prstGeom prst="rect">
            <a:avLst/>
          </a:prstGeom>
          <a:noFill/>
          <a:ln>
            <a:noFill/>
          </a:ln>
        </p:spPr>
      </p:pic>
      <p:sp>
        <p:nvSpPr>
          <p:cNvPr id="1225" name="Google Shape;1225;p107"/>
          <p:cNvSpPr txBox="1"/>
          <p:nvPr/>
        </p:nvSpPr>
        <p:spPr>
          <a:xfrm>
            <a:off x="323385" y="5837625"/>
            <a:ext cx="6322741" cy="5770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Book Antiqua"/>
                <a:ea typeface="Book Antiqua"/>
                <a:cs typeface="Book Antiqua"/>
                <a:sym typeface="Book Antiqua"/>
              </a:rPr>
              <a:t>Augustus Washington, </a:t>
            </a:r>
            <a:r>
              <a:rPr i="1" lang="en-US" sz="1050">
                <a:solidFill>
                  <a:schemeClr val="dk1"/>
                </a:solidFill>
                <a:latin typeface="Book Antiqua"/>
                <a:ea typeface="Book Antiqua"/>
                <a:cs typeface="Book Antiqua"/>
                <a:sym typeface="Book Antiqua"/>
              </a:rPr>
              <a:t>John Brown, </a:t>
            </a:r>
            <a:r>
              <a:rPr lang="en-US" sz="1050">
                <a:solidFill>
                  <a:schemeClr val="dk1"/>
                </a:solidFill>
                <a:latin typeface="Book Antiqua"/>
                <a:ea typeface="Book Antiqua"/>
                <a:cs typeface="Book Antiqua"/>
                <a:sym typeface="Book Antiqua"/>
              </a:rPr>
              <a:t>photograph, ca 1846-47. https://en.wikipedia.org/wiki/John_Brown_(abolitionist)#/media/File:1846-47_John_Brown_by_Augustus_Washington_(without_frame).jpg</a:t>
            </a:r>
            <a:endParaRPr/>
          </a:p>
        </p:txBody>
      </p:sp>
      <p:sp>
        <p:nvSpPr>
          <p:cNvPr id="1226" name="Google Shape;1226;p107"/>
          <p:cNvSpPr txBox="1"/>
          <p:nvPr/>
        </p:nvSpPr>
        <p:spPr>
          <a:xfrm>
            <a:off x="6096000" y="6199262"/>
            <a:ext cx="507752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“John Brown.” HISTORY. Last updated November 5, 2020. https://www.history.com/topics/abolitionist-movement/john-brown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1">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p108"/>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Results</a:t>
            </a:r>
            <a:endParaRPr/>
          </a:p>
        </p:txBody>
      </p:sp>
      <p:sp>
        <p:nvSpPr>
          <p:cNvPr id="1232" name="Google Shape;1232;p108"/>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Brown was convicted of treason, murder, and conspiracy, and was hanged.</a:t>
            </a:r>
            <a:endParaRPr/>
          </a:p>
          <a:p>
            <a:pPr indent="-342900" lvl="0" marL="342900" rtl="0" algn="l">
              <a:spcBef>
                <a:spcPts val="240"/>
              </a:spcBef>
              <a:spcAft>
                <a:spcPts val="0"/>
              </a:spcAft>
              <a:buClr>
                <a:srgbClr val="7F7F7F"/>
              </a:buClr>
              <a:buSzPts val="2400"/>
              <a:buChar char="•"/>
            </a:pPr>
            <a:r>
              <a:rPr lang="en-US"/>
              <a:t>Northerners mourned his death, but criticized methods.</a:t>
            </a:r>
            <a:endParaRPr/>
          </a:p>
          <a:p>
            <a:pPr indent="-342900" lvl="0" marL="342900" rtl="0" algn="l">
              <a:spcBef>
                <a:spcPts val="240"/>
              </a:spcBef>
              <a:spcAft>
                <a:spcPts val="0"/>
              </a:spcAft>
              <a:buClr>
                <a:srgbClr val="7F7F7F"/>
              </a:buClr>
              <a:buSzPts val="2400"/>
              <a:buChar char="•"/>
            </a:pPr>
            <a:r>
              <a:rPr lang="en-US"/>
              <a:t>Southern whites felt threatened, and newspapers started to call for leaving the Union in order to remain safe.</a:t>
            </a:r>
            <a:endParaRPr/>
          </a:p>
          <a:p>
            <a:pPr indent="0" lvl="0" marL="0" rtl="0" algn="l">
              <a:spcBef>
                <a:spcPts val="480"/>
              </a:spcBef>
              <a:spcAft>
                <a:spcPts val="0"/>
              </a:spcAft>
              <a:buClr>
                <a:srgbClr val="7F7F7F"/>
              </a:buClr>
              <a:buSzPts val="2400"/>
              <a:buNone/>
            </a:pPr>
            <a:r>
              <a:t/>
            </a:r>
            <a:endParaRPr/>
          </a:p>
        </p:txBody>
      </p:sp>
      <p:pic>
        <p:nvPicPr>
          <p:cNvPr id="1233" name="Google Shape;1233;p108"/>
          <p:cNvPicPr preferRelativeResize="0"/>
          <p:nvPr>
            <p:ph idx="4294967295" type="body"/>
          </p:nvPr>
        </p:nvPicPr>
        <p:blipFill rotWithShape="1">
          <a:blip r:embed="rId3">
            <a:alphaModFix/>
          </a:blip>
          <a:srcRect b="0" l="15912" r="15911" t="0"/>
          <a:stretch/>
        </p:blipFill>
        <p:spPr>
          <a:xfrm>
            <a:off x="6193535" y="1600200"/>
            <a:ext cx="5071872" cy="3877056"/>
          </a:xfrm>
          <a:prstGeom prst="rect">
            <a:avLst/>
          </a:prstGeom>
          <a:noFill/>
          <a:ln>
            <a:noFill/>
          </a:ln>
        </p:spPr>
      </p:pic>
      <p:sp>
        <p:nvSpPr>
          <p:cNvPr id="1234" name="Google Shape;1234;p10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35" name="Google Shape;1235;p10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236" name="Google Shape;1236;p108"/>
          <p:cNvSpPr txBox="1"/>
          <p:nvPr/>
        </p:nvSpPr>
        <p:spPr>
          <a:xfrm>
            <a:off x="609600" y="5901892"/>
            <a:ext cx="507752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“John Brown.” HISTORY. Last updated November 5, 2020. https://www.history.com/topics/abolitionist-movement/john-brown</a:t>
            </a:r>
            <a:endParaRPr/>
          </a:p>
        </p:txBody>
      </p:sp>
      <p:sp>
        <p:nvSpPr>
          <p:cNvPr id="1237" name="Google Shape;1237;p108"/>
          <p:cNvSpPr txBox="1"/>
          <p:nvPr/>
        </p:nvSpPr>
        <p:spPr>
          <a:xfrm>
            <a:off x="5687122" y="5925466"/>
            <a:ext cx="609414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John Brown ascending the scaffold preparatory to being hanged / from a sketch by our special artist. Charleston West Virginia, 1859. Photograph. https://www.loc.gov/item/2002735876/.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p10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Lincoln is Nominated</a:t>
            </a:r>
            <a:endParaRPr/>
          </a:p>
        </p:txBody>
      </p:sp>
      <p:sp>
        <p:nvSpPr>
          <p:cNvPr id="1243" name="Google Shape;1243;p109"/>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Abraham Lincoln was an unlikely nominee, but he won because he was everyone’s second choice.</a:t>
            </a:r>
            <a:endParaRPr/>
          </a:p>
          <a:p>
            <a:pPr indent="-342900" lvl="0" marL="342900" rtl="0" algn="l">
              <a:spcBef>
                <a:spcPts val="480"/>
              </a:spcBef>
              <a:spcAft>
                <a:spcPts val="0"/>
              </a:spcAft>
              <a:buClr>
                <a:srgbClr val="7F7F7F"/>
              </a:buClr>
              <a:buSzPts val="2400"/>
              <a:buChar char="•"/>
            </a:pPr>
            <a:r>
              <a:rPr lang="en-US"/>
              <a:t>He wins general election by a plurality.</a:t>
            </a:r>
            <a:endParaRPr/>
          </a:p>
          <a:p>
            <a:pPr indent="-285750" lvl="1" marL="742950" rtl="0" algn="l">
              <a:spcBef>
                <a:spcPts val="320"/>
              </a:spcBef>
              <a:spcAft>
                <a:spcPts val="0"/>
              </a:spcAft>
              <a:buClr>
                <a:srgbClr val="7F7F7F"/>
              </a:buClr>
              <a:buSzPts val="1600"/>
              <a:buChar char="o"/>
            </a:pPr>
            <a:r>
              <a:rPr lang="en-US"/>
              <a:t>Only 40% of popular vote, but the typically southern Democrat party was heavily split.</a:t>
            </a:r>
            <a:endParaRPr/>
          </a:p>
          <a:p>
            <a:pPr indent="-342900" lvl="0" marL="342900" rtl="0" algn="l">
              <a:spcBef>
                <a:spcPts val="480"/>
              </a:spcBef>
              <a:spcAft>
                <a:spcPts val="0"/>
              </a:spcAft>
              <a:buClr>
                <a:srgbClr val="7F7F7F"/>
              </a:buClr>
              <a:buSzPts val="2400"/>
              <a:buChar char="•"/>
            </a:pPr>
            <a:r>
              <a:rPr lang="en-US"/>
              <a:t>Mary Lincoln (from Kentucky) was considered a traitor by the south, northerners considered her a spy.</a:t>
            </a:r>
            <a:endParaRPr/>
          </a:p>
        </p:txBody>
      </p:sp>
      <p:pic>
        <p:nvPicPr>
          <p:cNvPr id="1244" name="Google Shape;1244;p109"/>
          <p:cNvPicPr preferRelativeResize="0"/>
          <p:nvPr>
            <p:ph idx="2" type="body"/>
          </p:nvPr>
        </p:nvPicPr>
        <p:blipFill rotWithShape="1">
          <a:blip r:embed="rId3">
            <a:alphaModFix/>
          </a:blip>
          <a:srcRect b="13607" l="0" r="0" t="13606"/>
          <a:stretch/>
        </p:blipFill>
        <p:spPr>
          <a:xfrm>
            <a:off x="487680" y="1600200"/>
            <a:ext cx="5388864" cy="4526280"/>
          </a:xfrm>
          <a:prstGeom prst="rect">
            <a:avLst/>
          </a:prstGeom>
          <a:noFill/>
          <a:ln>
            <a:noFill/>
          </a:ln>
        </p:spPr>
      </p:pic>
      <p:sp>
        <p:nvSpPr>
          <p:cNvPr id="1245" name="Google Shape;1245;p10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46" name="Google Shape;1246;p10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247" name="Google Shape;1247;p109"/>
          <p:cNvSpPr txBox="1"/>
          <p:nvPr/>
        </p:nvSpPr>
        <p:spPr>
          <a:xfrm>
            <a:off x="6096000" y="5892584"/>
            <a:ext cx="609414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181818"/>
                </a:solidFill>
                <a:latin typeface="Book Antiqua"/>
                <a:ea typeface="Book Antiqua"/>
                <a:cs typeface="Book Antiqua"/>
                <a:sym typeface="Book Antiqua"/>
              </a:rPr>
              <a:t>History.com editors. “Abraham Lincoln nominated for presidency at Republican Convention.” HISTORY. Last updated May 17, 2021. https://www.history.com/this-day-in-history/lincoln-nominated-for-presidency</a:t>
            </a:r>
            <a:endParaRPr sz="1000">
              <a:solidFill>
                <a:schemeClr val="dk1"/>
              </a:solidFill>
              <a:latin typeface="Book Antiqua"/>
              <a:ea typeface="Book Antiqua"/>
              <a:cs typeface="Book Antiqua"/>
              <a:sym typeface="Book Antiqua"/>
            </a:endParaRPr>
          </a:p>
        </p:txBody>
      </p:sp>
      <p:sp>
        <p:nvSpPr>
          <p:cNvPr id="1248" name="Google Shape;1248;p109"/>
          <p:cNvSpPr/>
          <p:nvPr/>
        </p:nvSpPr>
        <p:spPr>
          <a:xfrm>
            <a:off x="6096000" y="5614109"/>
            <a:ext cx="53888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000000"/>
                </a:solidFill>
                <a:latin typeface="Book Antiqua"/>
                <a:ea typeface="Book Antiqua"/>
                <a:cs typeface="Book Antiqua"/>
                <a:sym typeface="Book Antiqua"/>
              </a:rPr>
              <a:t>Pearson, Patrick. “Understanding Mary Lincoln.” Ford’s Theater. Last modified October 19. 2020. https://www.fords.org/blog/post/understanding-mary-lincoln/ </a:t>
            </a:r>
            <a:endParaRPr/>
          </a:p>
        </p:txBody>
      </p:sp>
      <p:sp>
        <p:nvSpPr>
          <p:cNvPr id="1249" name="Google Shape;1249;p109"/>
          <p:cNvSpPr txBox="1"/>
          <p:nvPr/>
        </p:nvSpPr>
        <p:spPr>
          <a:xfrm>
            <a:off x="221318" y="5925466"/>
            <a:ext cx="609414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Mary Lincoln carte de visite photograph [reproduction] The New York Public Library Digital Collections. https://digitalcollections.nypl.org/items/510d47e2-c240-a3d9-e040-e00a18064a99.</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1"/>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Phyllis Wheatley Activity</a:t>
            </a:r>
            <a:endParaRPr/>
          </a:p>
        </p:txBody>
      </p:sp>
      <p:pic>
        <p:nvPicPr>
          <p:cNvPr descr="Text, letter&#10;&#10;Description automatically generated" id="216" name="Google Shape;216;p11"/>
          <p:cNvPicPr preferRelativeResize="0"/>
          <p:nvPr>
            <p:ph idx="2" type="pic"/>
          </p:nvPr>
        </p:nvPicPr>
        <p:blipFill rotWithShape="1">
          <a:blip r:embed="rId3">
            <a:alphaModFix/>
          </a:blip>
          <a:srcRect b="62649" l="438" r="438" t="5056"/>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217" name="Google Shape;217;p11"/>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Choose one poem by Phillis Wheatley and connect it to another course text.</a:t>
            </a:r>
            <a:endParaRPr/>
          </a:p>
        </p:txBody>
      </p:sp>
      <p:sp>
        <p:nvSpPr>
          <p:cNvPr id="218" name="Google Shape;218;p1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19" name="Google Shape;219;p11"/>
          <p:cNvSpPr txBox="1"/>
          <p:nvPr/>
        </p:nvSpPr>
        <p:spPr>
          <a:xfrm>
            <a:off x="10181164" y="1341651"/>
            <a:ext cx="2155289" cy="127727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54595D"/>
                </a:solidFill>
                <a:latin typeface="Book Antiqua"/>
                <a:ea typeface="Book Antiqua"/>
                <a:cs typeface="Book Antiqua"/>
                <a:sym typeface="Book Antiqua"/>
              </a:rPr>
              <a:t>Title page: </a:t>
            </a:r>
            <a:r>
              <a:rPr b="0" i="1" lang="en-US" sz="1100">
                <a:solidFill>
                  <a:srgbClr val="54595D"/>
                </a:solidFill>
                <a:latin typeface="Book Antiqua"/>
                <a:ea typeface="Book Antiqua"/>
                <a:cs typeface="Book Antiqua"/>
                <a:sym typeface="Book Antiqua"/>
              </a:rPr>
              <a:t>Poems on various subjects, religious and moral</a:t>
            </a:r>
            <a:r>
              <a:rPr b="0" i="0" lang="en-US" sz="1100">
                <a:solidFill>
                  <a:srgbClr val="54595D"/>
                </a:solidFill>
                <a:latin typeface="Book Antiqua"/>
                <a:ea typeface="Book Antiqua"/>
                <a:cs typeface="Book Antiqua"/>
                <a:sym typeface="Book Antiqua"/>
              </a:rPr>
              <a:t>, London: 1773, by Phillis Wheatley (d. 1784). </a:t>
            </a:r>
            <a:r>
              <a:rPr b="0" i="0" lang="en-US" sz="1100" u="sng" strike="noStrike">
                <a:solidFill>
                  <a:srgbClr val="0645AD"/>
                </a:solidFill>
                <a:latin typeface="Book Antiqua"/>
                <a:ea typeface="Book Antiqua"/>
                <a:cs typeface="Book Antiqua"/>
                <a:sym typeface="Book Antiqua"/>
                <a:hlinkClick r:id="rId4">
                  <a:extLst>
                    <a:ext uri="{A12FA001-AC4F-418D-AE19-62706E023703}">
                      <ahyp:hlinkClr val="tx"/>
                    </a:ext>
                  </a:extLst>
                </a:hlinkClick>
              </a:rPr>
              <a:t>*AC85.Aℓ245.Zy773w, Houghton Library</a:t>
            </a:r>
            <a:r>
              <a:rPr b="0" i="0" lang="en-US" sz="1100">
                <a:solidFill>
                  <a:srgbClr val="54595D"/>
                </a:solidFill>
                <a:latin typeface="Book Antiqua"/>
                <a:ea typeface="Book Antiqua"/>
                <a:cs typeface="Book Antiqua"/>
                <a:sym typeface="Book Antiqua"/>
              </a:rPr>
              <a:t>, Harvard University</a:t>
            </a:r>
            <a:endParaRPr sz="1100">
              <a:solidFill>
                <a:schemeClr val="dk1"/>
              </a:solidFill>
              <a:latin typeface="Book Antiqua"/>
              <a:ea typeface="Book Antiqua"/>
              <a:cs typeface="Book Antiqua"/>
              <a:sym typeface="Book Antiqua"/>
            </a:endParaRPr>
          </a:p>
        </p:txBody>
      </p:sp>
      <p:sp>
        <p:nvSpPr>
          <p:cNvPr id="220" name="Google Shape;220;p1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3" name="Shape 1253"/>
        <p:cNvGrpSpPr/>
        <p:nvPr/>
      </p:nvGrpSpPr>
      <p:grpSpPr>
        <a:xfrm>
          <a:off x="0" y="0"/>
          <a:ext cx="0" cy="0"/>
          <a:chOff x="0" y="0"/>
          <a:chExt cx="0" cy="0"/>
        </a:xfrm>
      </p:grpSpPr>
      <p:sp>
        <p:nvSpPr>
          <p:cNvPr id="1254" name="Google Shape;1254;p110"/>
          <p:cNvSpPr txBox="1"/>
          <p:nvPr>
            <p:ph type="title"/>
          </p:nvPr>
        </p:nvSpPr>
        <p:spPr>
          <a:xfrm>
            <a:off x="609600" y="0"/>
            <a:ext cx="10972800" cy="1370013"/>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South Carolina Secedes</a:t>
            </a:r>
            <a:endParaRPr/>
          </a:p>
        </p:txBody>
      </p:sp>
      <p:sp>
        <p:nvSpPr>
          <p:cNvPr id="1255" name="Google Shape;1255;p110"/>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South Carolina thought lifestyle and economy would be destroyed.</a:t>
            </a:r>
            <a:endParaRPr/>
          </a:p>
          <a:p>
            <a:pPr indent="-342900" lvl="0" marL="342900" rtl="0" algn="l">
              <a:spcBef>
                <a:spcPts val="480"/>
              </a:spcBef>
              <a:spcAft>
                <a:spcPts val="0"/>
              </a:spcAft>
              <a:buClr>
                <a:srgbClr val="7F7F7F"/>
              </a:buClr>
              <a:buSzPts val="2400"/>
              <a:buChar char="•"/>
            </a:pPr>
            <a:r>
              <a:rPr lang="en-US"/>
              <a:t>Called a convention to consider secession – 169 delegates; 153 were slaveholders.</a:t>
            </a:r>
            <a:endParaRPr/>
          </a:p>
          <a:p>
            <a:pPr indent="-342900" lvl="0" marL="342900" rtl="0" algn="l">
              <a:spcBef>
                <a:spcPts val="480"/>
              </a:spcBef>
              <a:spcAft>
                <a:spcPts val="0"/>
              </a:spcAft>
              <a:buClr>
                <a:srgbClr val="7F7F7F"/>
              </a:buClr>
              <a:buSzPts val="2400"/>
              <a:buChar char="•"/>
            </a:pPr>
            <a:r>
              <a:rPr lang="en-US"/>
              <a:t>South Carolina seceded, believing it had the right because it had voluntarily joined the Union.</a:t>
            </a:r>
            <a:endParaRPr/>
          </a:p>
          <a:p>
            <a:pPr indent="-342900" lvl="0" marL="342900" rtl="0" algn="l">
              <a:spcBef>
                <a:spcPts val="480"/>
              </a:spcBef>
              <a:spcAft>
                <a:spcPts val="0"/>
              </a:spcAft>
              <a:buClr>
                <a:srgbClr val="7F7F7F"/>
              </a:buClr>
              <a:buSzPts val="2400"/>
              <a:buChar char="•"/>
            </a:pPr>
            <a:r>
              <a:rPr lang="en-US"/>
              <a:t>December 20, 1860. </a:t>
            </a:r>
            <a:endParaRPr/>
          </a:p>
        </p:txBody>
      </p:sp>
      <p:pic>
        <p:nvPicPr>
          <p:cNvPr id="1256" name="Google Shape;1256;p110"/>
          <p:cNvPicPr preferRelativeResize="0"/>
          <p:nvPr>
            <p:ph idx="2" type="body"/>
          </p:nvPr>
        </p:nvPicPr>
        <p:blipFill rotWithShape="1">
          <a:blip r:embed="rId3">
            <a:alphaModFix/>
          </a:blip>
          <a:srcRect b="0" l="14654" r="14653" t="0"/>
          <a:stretch/>
        </p:blipFill>
        <p:spPr>
          <a:xfrm>
            <a:off x="487680" y="1370013"/>
            <a:ext cx="5388864" cy="4526280"/>
          </a:xfrm>
          <a:prstGeom prst="rect">
            <a:avLst/>
          </a:prstGeom>
          <a:noFill/>
          <a:ln>
            <a:noFill/>
          </a:ln>
        </p:spPr>
      </p:pic>
      <p:sp>
        <p:nvSpPr>
          <p:cNvPr id="1257" name="Google Shape;1257;p11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58" name="Google Shape;1258;p11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259" name="Google Shape;1259;p110"/>
          <p:cNvSpPr txBox="1"/>
          <p:nvPr/>
        </p:nvSpPr>
        <p:spPr>
          <a:xfrm>
            <a:off x="320412" y="5984917"/>
            <a:ext cx="609414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Currier &amp; Ives. South Carolina's "ultimatum". South Carolina Fort Sumter United States Charleston, 1861. [New York: Published by Currier &amp; Ives, 152 Nassau St. N.Y] Photograph. https://www.loc.gov/item/2003674566/.</a:t>
            </a:r>
            <a:endParaRPr/>
          </a:p>
        </p:txBody>
      </p:sp>
      <p:sp>
        <p:nvSpPr>
          <p:cNvPr id="1260" name="Google Shape;1260;p110"/>
          <p:cNvSpPr txBox="1"/>
          <p:nvPr/>
        </p:nvSpPr>
        <p:spPr>
          <a:xfrm>
            <a:off x="5994401" y="5341014"/>
            <a:ext cx="6094140"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National Park Service. “South Carolina Secession.” Fort Sumter and Fort Moultrie National Historical Park. Last updated March 30, 2021. https://www.nps.gov/articles/000/south-carolina-secession.htm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4" name="Shape 1264"/>
        <p:cNvGrpSpPr/>
        <p:nvPr/>
      </p:nvGrpSpPr>
      <p:grpSpPr>
        <a:xfrm>
          <a:off x="0" y="0"/>
          <a:ext cx="0" cy="0"/>
          <a:chOff x="0" y="0"/>
          <a:chExt cx="0" cy="0"/>
        </a:xfrm>
      </p:grpSpPr>
      <p:sp>
        <p:nvSpPr>
          <p:cNvPr id="1265" name="Google Shape;1265;p111"/>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How can we better appreciate Mary Todd Lincoln?</a:t>
            </a:r>
            <a:endParaRPr/>
          </a:p>
        </p:txBody>
      </p:sp>
      <p:sp>
        <p:nvSpPr>
          <p:cNvPr id="1266" name="Google Shape;1266;p111"/>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sp>
        <p:nvSpPr>
          <p:cNvPr id="1267" name="Google Shape;1267;p11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68" name="Google Shape;1268;p11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id="1269" name="Google Shape;1269;p111"/>
          <p:cNvPicPr preferRelativeResize="0"/>
          <p:nvPr>
            <p:ph idx="2" type="pic"/>
          </p:nvPr>
        </p:nvPicPr>
        <p:blipFill rotWithShape="1">
          <a:blip r:embed="rId3">
            <a:alphaModFix/>
          </a:blip>
          <a:srcRect b="51988" l="13939" r="23231" t="25034"/>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pic>
        <p:nvPicPr>
          <p:cNvPr id="1274" name="Google Shape;1274;p112"/>
          <p:cNvPicPr preferRelativeResize="0"/>
          <p:nvPr/>
        </p:nvPicPr>
        <p:blipFill rotWithShape="1">
          <a:blip r:embed="rId3">
            <a:alphaModFix/>
          </a:blip>
          <a:srcRect b="0" l="0" r="0" t="0"/>
          <a:stretch/>
        </p:blipFill>
        <p:spPr>
          <a:xfrm>
            <a:off x="846564" y="226807"/>
            <a:ext cx="10733193" cy="5594677"/>
          </a:xfrm>
          <a:prstGeom prst="rect">
            <a:avLst/>
          </a:prstGeom>
          <a:noFill/>
          <a:ln>
            <a:noFill/>
          </a:ln>
        </p:spPr>
      </p:pic>
      <p:sp>
        <p:nvSpPr>
          <p:cNvPr id="1275" name="Google Shape;1275;p112"/>
          <p:cNvSpPr txBox="1"/>
          <p:nvPr/>
        </p:nvSpPr>
        <p:spPr>
          <a:xfrm>
            <a:off x="846564" y="5754726"/>
            <a:ext cx="10733193"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0000"/>
                </a:solidFill>
                <a:latin typeface="Book Antiqua"/>
                <a:ea typeface="Book Antiqua"/>
                <a:cs typeface="Book Antiqua"/>
                <a:sym typeface="Book Antiqua"/>
              </a:rPr>
              <a:t>*Names written on the characters include North Carolina, Tennessee, Mississippi, Kentucky, Missouri, Florida, Louisiana, Texas, Alabama, South Carolina, and Virginia.</a:t>
            </a:r>
            <a:endParaRPr/>
          </a:p>
          <a:p>
            <a:pPr indent="0" lvl="0" marL="0" marR="0" rtl="0" algn="l">
              <a:spcBef>
                <a:spcPts val="0"/>
              </a:spcBef>
              <a:spcAft>
                <a:spcPts val="0"/>
              </a:spcAft>
              <a:buNone/>
            </a:pPr>
            <a:r>
              <a:t/>
            </a:r>
            <a:endParaRPr sz="1800">
              <a:solidFill>
                <a:srgbClr val="000000"/>
              </a:solidFill>
              <a:latin typeface="Book Antiqua"/>
              <a:ea typeface="Book Antiqua"/>
              <a:cs typeface="Book Antiqua"/>
              <a:sym typeface="Book Antiqua"/>
            </a:endParaRPr>
          </a:p>
        </p:txBody>
      </p:sp>
      <p:sp>
        <p:nvSpPr>
          <p:cNvPr id="1276" name="Google Shape;1276;p112"/>
          <p:cNvSpPr/>
          <p:nvPr/>
        </p:nvSpPr>
        <p:spPr>
          <a:xfrm>
            <a:off x="8074855" y="1294228"/>
            <a:ext cx="3615397" cy="1533378"/>
          </a:xfrm>
          <a:prstGeom prst="rect">
            <a:avLst/>
          </a:prstGeom>
          <a:solidFill>
            <a:schemeClr val="lt1"/>
          </a:solidFill>
          <a:ln cap="flat" cmpd="sng" w="57150">
            <a:solidFill>
              <a:schemeClr val="dk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Book Antiqua"/>
              <a:ea typeface="Book Antiqua"/>
              <a:cs typeface="Book Antiqua"/>
              <a:sym typeface="Book Antiqua"/>
            </a:endParaRPr>
          </a:p>
        </p:txBody>
      </p:sp>
      <p:sp>
        <p:nvSpPr>
          <p:cNvPr id="1277" name="Google Shape;1277;p112"/>
          <p:cNvSpPr txBox="1"/>
          <p:nvPr>
            <p:ph type="title"/>
          </p:nvPr>
        </p:nvSpPr>
        <p:spPr>
          <a:xfrm>
            <a:off x="7848964" y="-37982"/>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1278" name="Google Shape;1278;p112"/>
          <p:cNvSpPr txBox="1"/>
          <p:nvPr>
            <p:ph idx="2" type="body"/>
          </p:nvPr>
        </p:nvSpPr>
        <p:spPr>
          <a:xfrm>
            <a:off x="7848964" y="2133721"/>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chemeClr val="dk2"/>
              </a:buClr>
              <a:buSzPts val="1600"/>
              <a:buNone/>
            </a:pPr>
            <a:r>
              <a:rPr lang="en-US">
                <a:solidFill>
                  <a:schemeClr val="dk2"/>
                </a:solidFill>
              </a:rPr>
              <a:t>What is the message of this cartoon?</a:t>
            </a:r>
            <a:endParaRPr/>
          </a:p>
        </p:txBody>
      </p:sp>
      <p:sp>
        <p:nvSpPr>
          <p:cNvPr id="1279" name="Google Shape;1279;p11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80" name="Google Shape;1280;p11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281" name="Google Shape;1281;p112"/>
          <p:cNvSpPr txBox="1"/>
          <p:nvPr/>
        </p:nvSpPr>
        <p:spPr>
          <a:xfrm>
            <a:off x="3222701" y="6448035"/>
            <a:ext cx="721483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chemeClr val="dk1"/>
                </a:solidFill>
                <a:latin typeface="Book Antiqua"/>
                <a:ea typeface="Book Antiqua"/>
                <a:cs typeface="Book Antiqua"/>
                <a:sym typeface="Book Antiqua"/>
              </a:rPr>
              <a:t>William Wiswell, “Secession Exploded” Cincinnati, 1861. PC/US - 1861.W818, no. 2 (B size) [P&amp;P]</a:t>
            </a:r>
            <a:r>
              <a:rPr b="1" i="0" lang="en-US" sz="1000">
                <a:solidFill>
                  <a:schemeClr val="dk1"/>
                </a:solidFill>
                <a:latin typeface="Book Antiqua"/>
                <a:ea typeface="Book Antiqua"/>
                <a:cs typeface="Book Antiqua"/>
                <a:sym typeface="Book Antiqua"/>
              </a:rPr>
              <a:t> </a:t>
            </a:r>
            <a:r>
              <a:rPr b="0" i="0" lang="en-US" sz="1000">
                <a:solidFill>
                  <a:schemeClr val="dk1"/>
                </a:solidFill>
                <a:latin typeface="Book Antiqua"/>
                <a:ea typeface="Book Antiqua"/>
                <a:cs typeface="Book Antiqua"/>
                <a:sym typeface="Book Antiqua"/>
              </a:rPr>
              <a:t>Library of Congress Prints and Photographs Division Washington, D.C. 20540. http://hdl.loc.gov/loc.pnp/cph.3b36109</a:t>
            </a:r>
            <a:endParaRPr b="1" i="0" sz="1000">
              <a:solidFill>
                <a:schemeClr val="dk1"/>
              </a:solidFill>
              <a:latin typeface="Book Antiqua"/>
              <a:ea typeface="Book Antiqua"/>
              <a:cs typeface="Book Antiqua"/>
              <a:sym typeface="Book Antiqua"/>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p113"/>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Women and the </a:t>
            </a:r>
            <a:br>
              <a:rPr lang="en-US"/>
            </a:br>
            <a:r>
              <a:rPr lang="en-US"/>
              <a:t>Civil War</a:t>
            </a:r>
            <a:endParaRPr/>
          </a:p>
        </p:txBody>
      </p:sp>
      <p:sp>
        <p:nvSpPr>
          <p:cNvPr id="1287" name="Google Shape;1287;p113"/>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rPr lang="en-US"/>
              <a:t>The Remedial Herstory Project</a:t>
            </a:r>
            <a:endParaRPr/>
          </a:p>
        </p:txBody>
      </p:sp>
      <p:sp>
        <p:nvSpPr>
          <p:cNvPr id="1288" name="Google Shape;1288;p11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289" name="Google Shape;1289;p11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3" name="Shape 1293"/>
        <p:cNvGrpSpPr/>
        <p:nvPr/>
      </p:nvGrpSpPr>
      <p:grpSpPr>
        <a:xfrm>
          <a:off x="0" y="0"/>
          <a:ext cx="0" cy="0"/>
          <a:chOff x="0" y="0"/>
          <a:chExt cx="0" cy="0"/>
        </a:xfrm>
      </p:grpSpPr>
      <p:sp>
        <p:nvSpPr>
          <p:cNvPr id="1294" name="Google Shape;1294;p11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Mary Todd Lincoln</a:t>
            </a:r>
            <a:endParaRPr/>
          </a:p>
        </p:txBody>
      </p:sp>
      <p:pic>
        <p:nvPicPr>
          <p:cNvPr descr="A person in a black dress&#10;&#10;Description automatically generated with low confidence" id="1295" name="Google Shape;1295;p114"/>
          <p:cNvPicPr preferRelativeResize="0"/>
          <p:nvPr>
            <p:ph idx="1" type="body"/>
          </p:nvPr>
        </p:nvPicPr>
        <p:blipFill rotWithShape="1">
          <a:blip r:embed="rId3">
            <a:alphaModFix/>
          </a:blip>
          <a:srcRect b="0" l="0" r="0" t="0"/>
          <a:stretch/>
        </p:blipFill>
        <p:spPr>
          <a:xfrm>
            <a:off x="7219234" y="1600200"/>
            <a:ext cx="3341532" cy="4525963"/>
          </a:xfrm>
          <a:prstGeom prst="rect">
            <a:avLst/>
          </a:prstGeom>
          <a:noFill/>
          <a:ln>
            <a:noFill/>
          </a:ln>
        </p:spPr>
      </p:pic>
      <p:sp>
        <p:nvSpPr>
          <p:cNvPr id="1296" name="Google Shape;1296;p11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97" name="Google Shape;1297;p114"/>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Mary Lincoln traveled to hospitals to volunteer.</a:t>
            </a:r>
            <a:endParaRPr/>
          </a:p>
          <a:p>
            <a:pPr indent="-342900" lvl="0" marL="342900" rtl="0" algn="l">
              <a:spcBef>
                <a:spcPts val="480"/>
              </a:spcBef>
              <a:spcAft>
                <a:spcPts val="0"/>
              </a:spcAft>
              <a:buClr>
                <a:srgbClr val="7F7F7F"/>
              </a:buClr>
              <a:buSzPts val="2400"/>
              <a:buChar char="•"/>
            </a:pPr>
            <a:r>
              <a:rPr lang="en-US"/>
              <a:t>She lost many family members who fought for the Confederacy.</a:t>
            </a:r>
            <a:endParaRPr/>
          </a:p>
          <a:p>
            <a:pPr indent="-342900" lvl="0" marL="342900" rtl="0" algn="l">
              <a:spcBef>
                <a:spcPts val="480"/>
              </a:spcBef>
              <a:spcAft>
                <a:spcPts val="0"/>
              </a:spcAft>
              <a:buClr>
                <a:srgbClr val="7F7F7F"/>
              </a:buClr>
              <a:buSzPts val="2400"/>
              <a:buChar char="•"/>
            </a:pPr>
            <a:r>
              <a:rPr lang="en-US"/>
              <a:t>Derided for spending excessively while in position of First Lady.</a:t>
            </a:r>
            <a:endParaRPr/>
          </a:p>
          <a:p>
            <a:pPr indent="-190500" lvl="0" marL="342900" rtl="0" algn="l">
              <a:spcBef>
                <a:spcPts val="480"/>
              </a:spcBef>
              <a:spcAft>
                <a:spcPts val="0"/>
              </a:spcAft>
              <a:buClr>
                <a:srgbClr val="7F7F7F"/>
              </a:buClr>
              <a:buSzPts val="2400"/>
              <a:buNone/>
            </a:pPr>
            <a:r>
              <a:t/>
            </a:r>
            <a:endParaRPr/>
          </a:p>
        </p:txBody>
      </p:sp>
      <p:sp>
        <p:nvSpPr>
          <p:cNvPr id="1298" name="Google Shape;1298;p114"/>
          <p:cNvSpPr/>
          <p:nvPr/>
        </p:nvSpPr>
        <p:spPr>
          <a:xfrm>
            <a:off x="487680" y="5968425"/>
            <a:ext cx="538886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000000"/>
                </a:solidFill>
                <a:latin typeface="Book Antiqua"/>
                <a:ea typeface="Book Antiqua"/>
                <a:cs typeface="Book Antiqua"/>
                <a:sym typeface="Book Antiqua"/>
              </a:rPr>
              <a:t>Pearson, Patrick. “Understanding Mary Lincoln.” Ford’s Theater. Last modified October 19. 2020. https://www.fords.org/blog/post/understanding-mary-lincoln/ </a:t>
            </a:r>
            <a:endParaRPr/>
          </a:p>
        </p:txBody>
      </p:sp>
      <p:sp>
        <p:nvSpPr>
          <p:cNvPr id="1299" name="Google Shape;1299;p11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00" name="Google Shape;1300;p114"/>
          <p:cNvSpPr txBox="1"/>
          <p:nvPr/>
        </p:nvSpPr>
        <p:spPr>
          <a:xfrm>
            <a:off x="6315458" y="6164751"/>
            <a:ext cx="609414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Mary Todd Lincoln, 1860-65. Brady-Handy Collection. Library of Congress Prints and Photographs Division, Washington, D.C. </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115"/>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Julia Ward Howe</a:t>
            </a:r>
            <a:endParaRPr/>
          </a:p>
        </p:txBody>
      </p:sp>
      <p:pic>
        <p:nvPicPr>
          <p:cNvPr id="1306" name="Google Shape;1306;p115"/>
          <p:cNvPicPr preferRelativeResize="0"/>
          <p:nvPr>
            <p:ph idx="1" type="body"/>
          </p:nvPr>
        </p:nvPicPr>
        <p:blipFill rotWithShape="1">
          <a:blip r:embed="rId3">
            <a:alphaModFix/>
          </a:blip>
          <a:srcRect b="1" l="20881" r="0" t="0"/>
          <a:stretch/>
        </p:blipFill>
        <p:spPr>
          <a:xfrm>
            <a:off x="6197600" y="1600203"/>
            <a:ext cx="5384800" cy="4525963"/>
          </a:xfrm>
          <a:prstGeom prst="rect">
            <a:avLst/>
          </a:prstGeom>
          <a:noFill/>
          <a:ln>
            <a:noFill/>
          </a:ln>
        </p:spPr>
      </p:pic>
      <p:sp>
        <p:nvSpPr>
          <p:cNvPr id="1307" name="Google Shape;1307;p11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08" name="Google Shape;1308;p11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09" name="Google Shape;1309;p115"/>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rgbClr val="7F7F7F"/>
              </a:buClr>
              <a:buSzPct val="100000"/>
              <a:buChar char="•"/>
            </a:pPr>
            <a:r>
              <a:rPr lang="en-US"/>
              <a:t>A Massachusetts Unitarian, poet, abolitionist, and women’s advocate. </a:t>
            </a:r>
            <a:endParaRPr/>
          </a:p>
          <a:p>
            <a:pPr indent="-342900" lvl="0" marL="342900" rtl="0" algn="l">
              <a:spcBef>
                <a:spcPts val="444"/>
              </a:spcBef>
              <a:spcAft>
                <a:spcPts val="0"/>
              </a:spcAft>
              <a:buClr>
                <a:srgbClr val="7F7F7F"/>
              </a:buClr>
              <a:buSzPct val="100000"/>
              <a:buChar char="•"/>
            </a:pPr>
            <a:r>
              <a:rPr lang="en-US"/>
              <a:t>Her family was interconnected with Brown and were part of the secret six that bankrolled his efforts.</a:t>
            </a:r>
            <a:endParaRPr/>
          </a:p>
          <a:p>
            <a:pPr indent="-342900" lvl="0" marL="342900" rtl="0" algn="l">
              <a:spcBef>
                <a:spcPts val="444"/>
              </a:spcBef>
              <a:spcAft>
                <a:spcPts val="0"/>
              </a:spcAft>
              <a:buClr>
                <a:srgbClr val="7F7F7F"/>
              </a:buClr>
              <a:buSzPct val="100000"/>
              <a:buChar char="•"/>
            </a:pPr>
            <a:r>
              <a:rPr lang="en-US"/>
              <a:t>Howe traveled to DC at Lincoln’s request in 1861 and overheard men singing "John Brown's body lies a'mouldering in his grave.”</a:t>
            </a:r>
            <a:endParaRPr/>
          </a:p>
          <a:p>
            <a:pPr indent="-342900" lvl="0" marL="342900" rtl="0" algn="l">
              <a:spcBef>
                <a:spcPts val="444"/>
              </a:spcBef>
              <a:spcAft>
                <a:spcPts val="0"/>
              </a:spcAft>
              <a:buClr>
                <a:srgbClr val="7F7F7F"/>
              </a:buClr>
              <a:buSzPct val="100000"/>
              <a:buChar char="•"/>
            </a:pPr>
            <a:r>
              <a:rPr lang="en-US"/>
              <a:t>She used the tune and wrote new words in a song that would become known as the “Battle Hymn of the Republic,” a rallying cry for the Union.</a:t>
            </a:r>
            <a:endParaRPr/>
          </a:p>
          <a:p>
            <a:pPr indent="-201930" lvl="0" marL="342900" rtl="0" algn="l">
              <a:spcBef>
                <a:spcPts val="444"/>
              </a:spcBef>
              <a:spcAft>
                <a:spcPts val="0"/>
              </a:spcAft>
              <a:buClr>
                <a:srgbClr val="7F7F7F"/>
              </a:buClr>
              <a:buSzPct val="100000"/>
              <a:buNone/>
            </a:pPr>
            <a:r>
              <a:t/>
            </a:r>
            <a:endParaRPr/>
          </a:p>
        </p:txBody>
      </p:sp>
      <p:sp>
        <p:nvSpPr>
          <p:cNvPr id="1310" name="Google Shape;1310;p115"/>
          <p:cNvSpPr/>
          <p:nvPr/>
        </p:nvSpPr>
        <p:spPr>
          <a:xfrm>
            <a:off x="6148519" y="6292694"/>
            <a:ext cx="543388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Lewis, Jone Johnson. “Julia Ward Howe Early Years.” Thought Co. https://www.thoughtco.com/julia-ward-howe-early-years-3529325.</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16"/>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Howe’s Account</a:t>
            </a:r>
            <a:endParaRPr/>
          </a:p>
        </p:txBody>
      </p:sp>
      <p:sp>
        <p:nvSpPr>
          <p:cNvPr id="1316" name="Google Shape;1316;p11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…”awoke the next morning in the gray of the early dawn, and to my astonishment found that the wished-for lines were arranging themselves in my brain. I lay quite still until the last verse had completed itself in my thoughts, then hastily arose, saying to myself, I shall lose this if I don't write it down immediately. I searched for an old sheet of paper and an old stub of a pen which I had had the night before, and began to scrawl the lines almost without looking, as I learned to do by often scratching down verses in the darkened room when my little children were sleeping. Having completed this, I lay down again and fell asleep, but not before feeling that something of importance had happened to me.” –Julia Ward Howe</a:t>
            </a:r>
            <a:endParaRPr/>
          </a:p>
        </p:txBody>
      </p:sp>
      <p:sp>
        <p:nvSpPr>
          <p:cNvPr id="1317" name="Google Shape;1317;p11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18" name="Google Shape;1318;p11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17"/>
          <p:cNvSpPr txBox="1"/>
          <p:nvPr>
            <p:ph type="title"/>
          </p:nvPr>
        </p:nvSpPr>
        <p:spPr>
          <a:xfrm>
            <a:off x="609600" y="274638"/>
            <a:ext cx="10972800" cy="11430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Battle Hymn of the Republic</a:t>
            </a:r>
            <a:endParaRPr/>
          </a:p>
        </p:txBody>
      </p:sp>
      <p:sp>
        <p:nvSpPr>
          <p:cNvPr id="1324" name="Google Shape;1324;p117"/>
          <p:cNvSpPr txBox="1"/>
          <p:nvPr>
            <p:ph idx="1" type="body"/>
          </p:nvPr>
        </p:nvSpPr>
        <p:spPr>
          <a:xfrm>
            <a:off x="609600" y="1600203"/>
            <a:ext cx="5384800" cy="4525963"/>
          </a:xfrm>
          <a:prstGeom prst="rect">
            <a:avLst/>
          </a:prstGeom>
          <a:noFill/>
          <a:ln>
            <a:noFill/>
          </a:ln>
        </p:spPr>
        <p:txBody>
          <a:bodyPr anchorCtr="0" anchor="t" bIns="45700" lIns="91425" spcFirstLastPara="1" rIns="91425" wrap="square" tIns="45700">
            <a:normAutofit fontScale="85000" lnSpcReduction="20000"/>
          </a:bodyPr>
          <a:lstStyle/>
          <a:p>
            <a:pPr indent="0" lvl="0" marL="0" rtl="0" algn="ctr">
              <a:lnSpc>
                <a:spcPct val="90000"/>
              </a:lnSpc>
              <a:spcBef>
                <a:spcPts val="0"/>
              </a:spcBef>
              <a:spcAft>
                <a:spcPts val="0"/>
              </a:spcAft>
              <a:buClr>
                <a:srgbClr val="7F7F7F"/>
              </a:buClr>
              <a:buSzPct val="100000"/>
              <a:buNone/>
            </a:pPr>
            <a:r>
              <a:rPr lang="en-US"/>
              <a:t>Mine eyes have seen the glory of the coming of the Lord</a:t>
            </a:r>
            <a:br>
              <a:rPr lang="en-US"/>
            </a:br>
            <a:r>
              <a:rPr lang="en-US"/>
              <a:t>He is trampling out the vintage where the grapes of wrath are stored</a:t>
            </a:r>
            <a:br>
              <a:rPr lang="en-US"/>
            </a:br>
            <a:r>
              <a:rPr lang="en-US"/>
              <a:t>He have loosed the fateful lightening of his terrible swift sword</a:t>
            </a:r>
            <a:br>
              <a:rPr lang="en-US"/>
            </a:br>
            <a:r>
              <a:rPr lang="en-US"/>
              <a:t>His truth is marching on</a:t>
            </a:r>
            <a:endParaRPr/>
          </a:p>
          <a:p>
            <a:pPr indent="0" lvl="0" marL="0" rtl="0" algn="ctr">
              <a:lnSpc>
                <a:spcPct val="90000"/>
              </a:lnSpc>
              <a:spcBef>
                <a:spcPts val="408"/>
              </a:spcBef>
              <a:spcAft>
                <a:spcPts val="0"/>
              </a:spcAft>
              <a:buClr>
                <a:srgbClr val="7F7F7F"/>
              </a:buClr>
              <a:buSzPct val="100000"/>
              <a:buNone/>
            </a:pPr>
            <a:r>
              <a:rPr lang="en-US"/>
              <a:t>Glory, Glory halleluhja</a:t>
            </a:r>
            <a:br>
              <a:rPr lang="en-US"/>
            </a:br>
            <a:r>
              <a:rPr lang="en-US"/>
              <a:t>Glory, Glory halleluhja</a:t>
            </a:r>
            <a:br>
              <a:rPr lang="en-US"/>
            </a:br>
            <a:r>
              <a:rPr lang="en-US"/>
              <a:t>Glory, Glory halleluhja</a:t>
            </a:r>
            <a:br>
              <a:rPr lang="en-US"/>
            </a:br>
            <a:r>
              <a:rPr lang="en-US"/>
              <a:t>His truth is marching on</a:t>
            </a:r>
            <a:endParaRPr/>
          </a:p>
          <a:p>
            <a:pPr indent="0" lvl="0" marL="0" rtl="0" algn="ctr">
              <a:lnSpc>
                <a:spcPct val="90000"/>
              </a:lnSpc>
              <a:spcBef>
                <a:spcPts val="408"/>
              </a:spcBef>
              <a:spcAft>
                <a:spcPts val="0"/>
              </a:spcAft>
              <a:buClr>
                <a:srgbClr val="7F7F7F"/>
              </a:buClr>
              <a:buSzPct val="100000"/>
              <a:buNone/>
            </a:pPr>
            <a:r>
              <a:rPr lang="en-US"/>
              <a:t>I have seen him in the watch-fires of a hundred circling camps</a:t>
            </a:r>
            <a:br>
              <a:rPr lang="en-US"/>
            </a:br>
            <a:r>
              <a:rPr lang="en-US"/>
              <a:t>They have builded him an altar in the evening dews and damps</a:t>
            </a:r>
            <a:br>
              <a:rPr lang="en-US"/>
            </a:br>
            <a:r>
              <a:rPr lang="en-US"/>
              <a:t>I have read his righteous sentence by the dim and flaring lamps</a:t>
            </a:r>
            <a:br>
              <a:rPr lang="en-US"/>
            </a:br>
            <a:r>
              <a:rPr lang="en-US"/>
              <a:t>His truth is marching on</a:t>
            </a:r>
            <a:endParaRPr/>
          </a:p>
          <a:p>
            <a:pPr indent="0" lvl="0" marL="0" rtl="0" algn="ctr">
              <a:lnSpc>
                <a:spcPct val="90000"/>
              </a:lnSpc>
              <a:spcBef>
                <a:spcPts val="408"/>
              </a:spcBef>
              <a:spcAft>
                <a:spcPts val="0"/>
              </a:spcAft>
              <a:buClr>
                <a:srgbClr val="7F7F7F"/>
              </a:buClr>
              <a:buSzPct val="100000"/>
              <a:buNone/>
            </a:pPr>
            <a:r>
              <a:rPr lang="en-US"/>
              <a:t>Refrain</a:t>
            </a:r>
            <a:endParaRPr/>
          </a:p>
        </p:txBody>
      </p:sp>
      <p:sp>
        <p:nvSpPr>
          <p:cNvPr id="1325" name="Google Shape;1325;p117"/>
          <p:cNvSpPr txBox="1"/>
          <p:nvPr>
            <p:ph idx="2" type="body"/>
          </p:nvPr>
        </p:nvSpPr>
        <p:spPr>
          <a:xfrm>
            <a:off x="6197600" y="1600203"/>
            <a:ext cx="5384800" cy="4525963"/>
          </a:xfrm>
          <a:prstGeom prst="rect">
            <a:avLst/>
          </a:prstGeom>
          <a:noFill/>
          <a:ln>
            <a:noFill/>
          </a:ln>
        </p:spPr>
        <p:txBody>
          <a:bodyPr anchorCtr="0" anchor="t" bIns="45700" lIns="91425" spcFirstLastPara="1" rIns="91425" wrap="square" tIns="45700">
            <a:normAutofit fontScale="70000" lnSpcReduction="20000"/>
          </a:bodyPr>
          <a:lstStyle/>
          <a:p>
            <a:pPr indent="0" lvl="0" marL="0" rtl="0" algn="ctr">
              <a:lnSpc>
                <a:spcPct val="90000"/>
              </a:lnSpc>
              <a:spcBef>
                <a:spcPts val="0"/>
              </a:spcBef>
              <a:spcAft>
                <a:spcPts val="0"/>
              </a:spcAft>
              <a:buClr>
                <a:srgbClr val="7F7F7F"/>
              </a:buClr>
              <a:buSzPct val="100000"/>
              <a:buNone/>
            </a:pPr>
            <a:r>
              <a:rPr lang="en-US"/>
              <a:t>I have read a fiery gospel writ in burnish'd rows of steel</a:t>
            </a:r>
            <a:br>
              <a:rPr lang="en-US"/>
            </a:br>
            <a:r>
              <a:rPr lang="en-US"/>
              <a:t>As ye deal with my condemners so with you my grace shall deal</a:t>
            </a:r>
            <a:br>
              <a:rPr lang="en-US"/>
            </a:br>
            <a:r>
              <a:rPr lang="en-US"/>
              <a:t>Let the hero, born of woman, crush the serpent with his heel</a:t>
            </a:r>
            <a:br>
              <a:rPr lang="en-US"/>
            </a:br>
            <a:r>
              <a:rPr lang="en-US"/>
              <a:t>His truth is marching on</a:t>
            </a:r>
            <a:endParaRPr/>
          </a:p>
          <a:p>
            <a:pPr indent="0" lvl="0" marL="0" rtl="0" algn="ctr">
              <a:lnSpc>
                <a:spcPct val="90000"/>
              </a:lnSpc>
              <a:spcBef>
                <a:spcPts val="336"/>
              </a:spcBef>
              <a:spcAft>
                <a:spcPts val="0"/>
              </a:spcAft>
              <a:buClr>
                <a:srgbClr val="7F7F7F"/>
              </a:buClr>
              <a:buSzPct val="100000"/>
              <a:buNone/>
            </a:pPr>
            <a:r>
              <a:rPr lang="en-US"/>
              <a:t>Refrain</a:t>
            </a:r>
            <a:endParaRPr/>
          </a:p>
          <a:p>
            <a:pPr indent="0" lvl="0" marL="0" rtl="0" algn="ctr">
              <a:lnSpc>
                <a:spcPct val="90000"/>
              </a:lnSpc>
              <a:spcBef>
                <a:spcPts val="336"/>
              </a:spcBef>
              <a:spcAft>
                <a:spcPts val="0"/>
              </a:spcAft>
              <a:buClr>
                <a:srgbClr val="7F7F7F"/>
              </a:buClr>
              <a:buSzPct val="100000"/>
              <a:buNone/>
            </a:pPr>
            <a:r>
              <a:rPr lang="en-US"/>
              <a:t>He has sounded form the trumpet that shall never call retreat</a:t>
            </a:r>
            <a:br>
              <a:rPr lang="en-US"/>
            </a:br>
            <a:r>
              <a:rPr lang="en-US"/>
              <a:t>He is sifting out the hearts of men before His judgment-seat</a:t>
            </a:r>
            <a:br>
              <a:rPr lang="en-US"/>
            </a:br>
            <a:r>
              <a:rPr lang="en-US"/>
              <a:t>Oh, be swift, my soul to answer, oh be jubilant, my feet</a:t>
            </a:r>
            <a:br>
              <a:rPr lang="en-US"/>
            </a:br>
            <a:r>
              <a:rPr lang="en-US"/>
              <a:t>His truth is marching on</a:t>
            </a:r>
            <a:endParaRPr/>
          </a:p>
          <a:p>
            <a:pPr indent="0" lvl="0" marL="0" rtl="0" algn="ctr">
              <a:lnSpc>
                <a:spcPct val="90000"/>
              </a:lnSpc>
              <a:spcBef>
                <a:spcPts val="336"/>
              </a:spcBef>
              <a:spcAft>
                <a:spcPts val="0"/>
              </a:spcAft>
              <a:buClr>
                <a:srgbClr val="7F7F7F"/>
              </a:buClr>
              <a:buSzPct val="100000"/>
              <a:buNone/>
            </a:pPr>
            <a:r>
              <a:rPr lang="en-US"/>
              <a:t>Refrain</a:t>
            </a:r>
            <a:endParaRPr/>
          </a:p>
          <a:p>
            <a:pPr indent="0" lvl="0" marL="0" rtl="0" algn="ctr">
              <a:lnSpc>
                <a:spcPct val="90000"/>
              </a:lnSpc>
              <a:spcBef>
                <a:spcPts val="336"/>
              </a:spcBef>
              <a:spcAft>
                <a:spcPts val="0"/>
              </a:spcAft>
              <a:buClr>
                <a:srgbClr val="7F7F7F"/>
              </a:buClr>
              <a:buSzPct val="100000"/>
              <a:buNone/>
            </a:pPr>
            <a:r>
              <a:rPr lang="en-US"/>
              <a:t>In the beauty of the lilies Christ was born across the sea</a:t>
            </a:r>
            <a:br>
              <a:rPr lang="en-US"/>
            </a:br>
            <a:r>
              <a:rPr lang="en-US"/>
              <a:t>With a glory in his bosom that transfigures you and me</a:t>
            </a:r>
            <a:br>
              <a:rPr lang="en-US"/>
            </a:br>
            <a:r>
              <a:rPr lang="en-US"/>
              <a:t>As he died to make men holy let us die to make men free</a:t>
            </a:r>
            <a:br>
              <a:rPr lang="en-US"/>
            </a:br>
            <a:r>
              <a:rPr lang="en-US"/>
              <a:t>His truth is marching on</a:t>
            </a:r>
            <a:endParaRPr/>
          </a:p>
          <a:p>
            <a:pPr indent="-236220" lvl="0" marL="342900" rtl="0" algn="l">
              <a:spcBef>
                <a:spcPts val="336"/>
              </a:spcBef>
              <a:spcAft>
                <a:spcPts val="0"/>
              </a:spcAft>
              <a:buClr>
                <a:srgbClr val="7F7F7F"/>
              </a:buClr>
              <a:buSzPct val="100000"/>
              <a:buNone/>
            </a:pPr>
            <a:r>
              <a:t/>
            </a:r>
            <a:endParaRPr/>
          </a:p>
        </p:txBody>
      </p:sp>
      <p:sp>
        <p:nvSpPr>
          <p:cNvPr id="1326" name="Google Shape;1326;p11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27" name="Google Shape;1327;p11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18"/>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Women Served</a:t>
            </a:r>
            <a:endParaRPr/>
          </a:p>
        </p:txBody>
      </p:sp>
      <p:pic>
        <p:nvPicPr>
          <p:cNvPr descr="A picture containing text, wall, old, posing&#10;&#10;Description automatically generated" id="1333" name="Google Shape;1333;p118"/>
          <p:cNvPicPr preferRelativeResize="0"/>
          <p:nvPr>
            <p:ph idx="1" type="body"/>
          </p:nvPr>
        </p:nvPicPr>
        <p:blipFill rotWithShape="1">
          <a:blip r:embed="rId3">
            <a:alphaModFix/>
          </a:blip>
          <a:srcRect b="0" l="0" r="0" t="0"/>
          <a:stretch/>
        </p:blipFill>
        <p:spPr>
          <a:xfrm>
            <a:off x="6197600" y="1802601"/>
            <a:ext cx="5384800" cy="4121166"/>
          </a:xfrm>
          <a:prstGeom prst="rect">
            <a:avLst/>
          </a:prstGeom>
          <a:noFill/>
          <a:ln>
            <a:noFill/>
          </a:ln>
        </p:spPr>
      </p:pic>
      <p:sp>
        <p:nvSpPr>
          <p:cNvPr id="1334" name="Google Shape;1334;p11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35" name="Google Shape;1335;p11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36" name="Google Shape;1336;p118"/>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Many joined as nurses on both sides to support the effort.</a:t>
            </a:r>
            <a:endParaRPr/>
          </a:p>
          <a:p>
            <a:pPr indent="-342900" lvl="0" marL="342900" rtl="0" algn="l">
              <a:spcBef>
                <a:spcPts val="480"/>
              </a:spcBef>
              <a:spcAft>
                <a:spcPts val="0"/>
              </a:spcAft>
              <a:buClr>
                <a:srgbClr val="7F7F7F"/>
              </a:buClr>
              <a:buSzPts val="2400"/>
              <a:buChar char="•"/>
            </a:pPr>
            <a:r>
              <a:rPr lang="en-US"/>
              <a:t>Others served as spies, slipping information to the enemy. Perhaps the most important is an unknown enslaved laundress who leaked information from the Confederate headquarters using an elaborate code on the clothesline.</a:t>
            </a:r>
            <a:endParaRPr/>
          </a:p>
          <a:p>
            <a:pPr indent="-342900" lvl="0" marL="342900" rtl="0" algn="l">
              <a:spcBef>
                <a:spcPts val="480"/>
              </a:spcBef>
              <a:spcAft>
                <a:spcPts val="0"/>
              </a:spcAft>
              <a:buClr>
                <a:srgbClr val="7F7F7F"/>
              </a:buClr>
              <a:buSzPts val="2400"/>
              <a:buChar char="•"/>
            </a:pPr>
            <a:r>
              <a:rPr lang="en-US"/>
              <a:t>Others disguised themselves as men to fight in regiments.</a:t>
            </a:r>
            <a:endParaRPr/>
          </a:p>
          <a:p>
            <a:pPr indent="-190500" lvl="0" marL="342900" rtl="0" algn="l">
              <a:spcBef>
                <a:spcPts val="480"/>
              </a:spcBef>
              <a:spcAft>
                <a:spcPts val="0"/>
              </a:spcAft>
              <a:buClr>
                <a:srgbClr val="7F7F7F"/>
              </a:buClr>
              <a:buSzPts val="2400"/>
              <a:buNone/>
            </a:pPr>
            <a:r>
              <a:t/>
            </a:r>
            <a:endParaRPr/>
          </a:p>
        </p:txBody>
      </p:sp>
      <p:sp>
        <p:nvSpPr>
          <p:cNvPr id="1337" name="Google Shape;1337;p118"/>
          <p:cNvSpPr/>
          <p:nvPr/>
        </p:nvSpPr>
        <p:spPr>
          <a:xfrm>
            <a:off x="6549134" y="6126168"/>
            <a:ext cx="538886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“Frances Clayton.” Women’s History Blog. https://www.womenhistoryblog.com/2008/07/frances-clayton.html.</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1" name="Shape 1341"/>
        <p:cNvGrpSpPr/>
        <p:nvPr/>
      </p:nvGrpSpPr>
      <p:grpSpPr>
        <a:xfrm>
          <a:off x="0" y="0"/>
          <a:ext cx="0" cy="0"/>
          <a:chOff x="0" y="0"/>
          <a:chExt cx="0" cy="0"/>
        </a:xfrm>
      </p:grpSpPr>
      <p:sp>
        <p:nvSpPr>
          <p:cNvPr id="1342" name="Google Shape;1342;p119"/>
          <p:cNvSpPr txBox="1"/>
          <p:nvPr>
            <p:ph type="title"/>
          </p:nvPr>
        </p:nvSpPr>
        <p:spPr>
          <a:xfrm>
            <a:off x="609600" y="274638"/>
            <a:ext cx="10972800" cy="11430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Clara Barton</a:t>
            </a:r>
            <a:endParaRPr/>
          </a:p>
        </p:txBody>
      </p:sp>
      <p:sp>
        <p:nvSpPr>
          <p:cNvPr id="1343" name="Google Shape;1343;p119"/>
          <p:cNvSpPr txBox="1"/>
          <p:nvPr>
            <p:ph idx="1" type="body"/>
          </p:nvPr>
        </p:nvSpPr>
        <p:spPr>
          <a:xfrm>
            <a:off x="609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Seeing a desperate need to life saving nurses on the battle fields, Barton joined the cause. </a:t>
            </a:r>
            <a:endParaRPr/>
          </a:p>
          <a:p>
            <a:pPr indent="-342900" lvl="0" marL="342900" rtl="0" algn="l">
              <a:spcBef>
                <a:spcPts val="480"/>
              </a:spcBef>
              <a:spcAft>
                <a:spcPts val="0"/>
              </a:spcAft>
              <a:buClr>
                <a:srgbClr val="7F7F7F"/>
              </a:buClr>
              <a:buSzPts val="2400"/>
              <a:buChar char="•"/>
            </a:pPr>
            <a:r>
              <a:rPr lang="en-US"/>
              <a:t>She fundraised and used her own money for supplies.</a:t>
            </a:r>
            <a:endParaRPr/>
          </a:p>
          <a:p>
            <a:pPr indent="-342900" lvl="0" marL="342900" rtl="0" algn="l">
              <a:spcBef>
                <a:spcPts val="480"/>
              </a:spcBef>
              <a:spcAft>
                <a:spcPts val="0"/>
              </a:spcAft>
              <a:buClr>
                <a:srgbClr val="7F7F7F"/>
              </a:buClr>
              <a:buSzPts val="2400"/>
              <a:buChar char="•"/>
            </a:pPr>
            <a:r>
              <a:rPr lang="en-US"/>
              <a:t>She eventually became the superintendent of nurses.</a:t>
            </a:r>
            <a:endParaRPr/>
          </a:p>
          <a:p>
            <a:pPr indent="-342900" lvl="0" marL="342900" rtl="0" algn="l">
              <a:spcBef>
                <a:spcPts val="480"/>
              </a:spcBef>
              <a:spcAft>
                <a:spcPts val="0"/>
              </a:spcAft>
              <a:buClr>
                <a:srgbClr val="7F7F7F"/>
              </a:buClr>
              <a:buSzPts val="2400"/>
              <a:buChar char="•"/>
            </a:pPr>
            <a:r>
              <a:rPr lang="en-US"/>
              <a:t>Was known to walk into enemy fire to bring men to safety and care.</a:t>
            </a:r>
            <a:endParaRPr/>
          </a:p>
          <a:p>
            <a:pPr indent="-342900" lvl="0" marL="342900" rtl="0" algn="l">
              <a:spcBef>
                <a:spcPts val="480"/>
              </a:spcBef>
              <a:spcAft>
                <a:spcPts val="0"/>
              </a:spcAft>
              <a:buClr>
                <a:srgbClr val="7F7F7F"/>
              </a:buClr>
              <a:buSzPts val="2400"/>
              <a:buChar char="•"/>
            </a:pPr>
            <a:r>
              <a:rPr lang="en-US"/>
              <a:t>After the war she founded the American Red Cross.</a:t>
            </a:r>
            <a:endParaRPr/>
          </a:p>
        </p:txBody>
      </p:sp>
      <p:pic>
        <p:nvPicPr>
          <p:cNvPr id="1344" name="Google Shape;1344;p119"/>
          <p:cNvPicPr preferRelativeResize="0"/>
          <p:nvPr>
            <p:ph idx="2" type="body"/>
          </p:nvPr>
        </p:nvPicPr>
        <p:blipFill rotWithShape="1">
          <a:blip r:embed="rId3">
            <a:alphaModFix/>
          </a:blip>
          <a:srcRect b="-1" l="9166" r="11416" t="0"/>
          <a:stretch/>
        </p:blipFill>
        <p:spPr>
          <a:xfrm>
            <a:off x="6197600" y="1600203"/>
            <a:ext cx="5384800" cy="4525963"/>
          </a:xfrm>
          <a:prstGeom prst="rect">
            <a:avLst/>
          </a:prstGeom>
          <a:noFill/>
          <a:ln>
            <a:noFill/>
          </a:ln>
        </p:spPr>
      </p:pic>
      <p:sp>
        <p:nvSpPr>
          <p:cNvPr id="1345" name="Google Shape;1345;p11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46" name="Google Shape;1346;p11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47" name="Google Shape;1347;p119"/>
          <p:cNvSpPr/>
          <p:nvPr/>
        </p:nvSpPr>
        <p:spPr>
          <a:xfrm>
            <a:off x="6197599" y="6156298"/>
            <a:ext cx="5568089"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Lewis, Jone Johnson. “Clara Barton Biography.” https://www.thoughtco.com/clara-barton-biography-3528482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12"/>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226" name="Google Shape;226;p12"/>
          <p:cNvSpPr txBox="1"/>
          <p:nvPr>
            <p:ph idx="1" type="body"/>
          </p:nvPr>
        </p:nvSpPr>
        <p:spPr>
          <a:xfrm>
            <a:off x="671175" y="685802"/>
            <a:ext cx="6661151" cy="5853113"/>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Clr>
                <a:srgbClr val="7F7F7F"/>
              </a:buClr>
              <a:buSzPct val="100000"/>
              <a:buChar char="•"/>
            </a:pPr>
            <a:r>
              <a:rPr lang="en-US"/>
              <a:t>"The object of your mission is to explore the Missouri river, &amp; such principal stream of it, as, by it's course &amp; communication with the water of the Pacific ocean may offer the most direct &amp; practicable water communication across this continent, for the purposes of commerce…</a:t>
            </a:r>
            <a:endParaRPr/>
          </a:p>
          <a:p>
            <a:pPr indent="-342900" lvl="0" marL="342900" rtl="0" algn="l">
              <a:spcBef>
                <a:spcPts val="496"/>
              </a:spcBef>
              <a:spcAft>
                <a:spcPts val="0"/>
              </a:spcAft>
              <a:buClr>
                <a:srgbClr val="7F7F7F"/>
              </a:buClr>
              <a:buSzPct val="100000"/>
              <a:buChar char="•"/>
            </a:pPr>
            <a:r>
              <a:rPr lang="en-US"/>
              <a:t>"Your mission has been communicated to the Ministers here from France, Spain, &amp; Great Britain…</a:t>
            </a:r>
            <a:endParaRPr/>
          </a:p>
          <a:p>
            <a:pPr indent="-342900" lvl="0" marL="342900" rtl="0" algn="l">
              <a:spcBef>
                <a:spcPts val="496"/>
              </a:spcBef>
              <a:spcAft>
                <a:spcPts val="0"/>
              </a:spcAft>
              <a:buClr>
                <a:srgbClr val="7F7F7F"/>
              </a:buClr>
              <a:buSzPct val="100000"/>
              <a:buChar char="•"/>
            </a:pPr>
            <a:r>
              <a:rPr lang="en-US"/>
              <a:t>"In all your intercourse with the natives treat them in the most friendly &amp; conciliatory manner which their own conduct will admit; allay all jealousies as to the object of your journey, satisfy them of it's innocence.”– Thomas Jefferson, </a:t>
            </a:r>
            <a:r>
              <a:rPr i="1" lang="en-US"/>
              <a:t>Letter to Meriwether</a:t>
            </a:r>
            <a:r>
              <a:rPr lang="en-US"/>
              <a:t> </a:t>
            </a:r>
            <a:r>
              <a:rPr i="1" lang="en-US"/>
              <a:t>Lewis</a:t>
            </a:r>
            <a:r>
              <a:rPr lang="en-US"/>
              <a:t>, 1803</a:t>
            </a:r>
            <a:r>
              <a:rPr i="1" lang="en-US"/>
              <a:t> </a:t>
            </a:r>
            <a:endParaRPr/>
          </a:p>
        </p:txBody>
      </p:sp>
      <p:sp>
        <p:nvSpPr>
          <p:cNvPr id="227" name="Google Shape;227;p12"/>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Using your knowledge of US History, briefly respond to parts a, b, and c.</a:t>
            </a:r>
            <a:endParaRPr/>
          </a:p>
          <a:p>
            <a:pPr indent="-342900" lvl="0" marL="342900" rtl="0" algn="ctr">
              <a:lnSpc>
                <a:spcPct val="125000"/>
              </a:lnSpc>
              <a:spcBef>
                <a:spcPts val="320"/>
              </a:spcBef>
              <a:spcAft>
                <a:spcPts val="0"/>
              </a:spcAft>
              <a:buClr>
                <a:srgbClr val="7F7F7F"/>
              </a:buClr>
              <a:buSzPts val="1600"/>
              <a:buFont typeface="Book Antiqua"/>
              <a:buAutoNum type="alphaLcPeriod"/>
            </a:pPr>
            <a:r>
              <a:rPr lang="en-US"/>
              <a:t>Briefly explain the main idea of this passage. Cite textual evidence.</a:t>
            </a:r>
            <a:endParaRPr/>
          </a:p>
          <a:p>
            <a:pPr indent="-342900" lvl="0" marL="342900" rtl="0" algn="ctr">
              <a:lnSpc>
                <a:spcPct val="125000"/>
              </a:lnSpc>
              <a:spcBef>
                <a:spcPts val="320"/>
              </a:spcBef>
              <a:spcAft>
                <a:spcPts val="0"/>
              </a:spcAft>
              <a:buClr>
                <a:srgbClr val="7F7F7F"/>
              </a:buClr>
              <a:buSzPts val="1600"/>
              <a:buFont typeface="Book Antiqua"/>
              <a:buAutoNum type="alphaLcPeriod"/>
            </a:pPr>
            <a:r>
              <a:rPr lang="en-US"/>
              <a:t>Briefly explain why this letter would be necessary.</a:t>
            </a:r>
            <a:endParaRPr/>
          </a:p>
          <a:p>
            <a:pPr indent="-342900" lvl="0" marL="342900" rtl="0" algn="ctr">
              <a:lnSpc>
                <a:spcPct val="125000"/>
              </a:lnSpc>
              <a:spcBef>
                <a:spcPts val="320"/>
              </a:spcBef>
              <a:spcAft>
                <a:spcPts val="0"/>
              </a:spcAft>
              <a:buClr>
                <a:srgbClr val="7F7F7F"/>
              </a:buClr>
              <a:buSzPts val="1600"/>
              <a:buFont typeface="Book Antiqua"/>
              <a:buAutoNum type="alphaLcPeriod"/>
            </a:pPr>
            <a:r>
              <a:rPr lang="en-US"/>
              <a:t>Briefly explain why Jefferson would request “friendly and conciliatory” behavior.</a:t>
            </a:r>
            <a:endParaRPr/>
          </a:p>
          <a:p>
            <a:pPr indent="-241300" lvl="0" marL="342900" rtl="0" algn="ctr">
              <a:lnSpc>
                <a:spcPct val="125000"/>
              </a:lnSpc>
              <a:spcBef>
                <a:spcPts val="320"/>
              </a:spcBef>
              <a:spcAft>
                <a:spcPts val="0"/>
              </a:spcAft>
              <a:buClr>
                <a:srgbClr val="7F7F7F"/>
              </a:buClr>
              <a:buSzPts val="1600"/>
              <a:buFont typeface="Book Antiqua"/>
              <a:buNone/>
            </a:pPr>
            <a:r>
              <a:t/>
            </a:r>
            <a:endParaRPr/>
          </a:p>
        </p:txBody>
      </p:sp>
      <p:sp>
        <p:nvSpPr>
          <p:cNvPr id="228" name="Google Shape;228;p1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29" name="Google Shape;229;p1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2" name="Shape 1352"/>
        <p:cNvGrpSpPr/>
        <p:nvPr/>
      </p:nvGrpSpPr>
      <p:grpSpPr>
        <a:xfrm>
          <a:off x="0" y="0"/>
          <a:ext cx="0" cy="0"/>
          <a:chOff x="0" y="0"/>
          <a:chExt cx="0" cy="0"/>
        </a:xfrm>
      </p:grpSpPr>
      <p:sp>
        <p:nvSpPr>
          <p:cNvPr id="1353" name="Google Shape;1353;p120"/>
          <p:cNvSpPr txBox="1"/>
          <p:nvPr>
            <p:ph type="title"/>
          </p:nvPr>
        </p:nvSpPr>
        <p:spPr>
          <a:xfrm>
            <a:off x="609600" y="0"/>
            <a:ext cx="10972800" cy="120606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Private Albert Cashier</a:t>
            </a:r>
            <a:endParaRPr/>
          </a:p>
        </p:txBody>
      </p:sp>
      <p:pic>
        <p:nvPicPr>
          <p:cNvPr descr="A black and white photo of a person in a suit and hat&#10;&#10;Description automatically generated with low confidence" id="1354" name="Google Shape;1354;p120"/>
          <p:cNvPicPr preferRelativeResize="0"/>
          <p:nvPr>
            <p:ph idx="1" type="body"/>
          </p:nvPr>
        </p:nvPicPr>
        <p:blipFill rotWithShape="1">
          <a:blip r:embed="rId3">
            <a:alphaModFix/>
          </a:blip>
          <a:srcRect b="0" l="0" r="0" t="0"/>
          <a:stretch/>
        </p:blipFill>
        <p:spPr>
          <a:xfrm>
            <a:off x="6805232" y="1330726"/>
            <a:ext cx="4169535" cy="4525963"/>
          </a:xfrm>
          <a:prstGeom prst="rect">
            <a:avLst/>
          </a:prstGeom>
          <a:noFill/>
          <a:ln>
            <a:noFill/>
          </a:ln>
        </p:spPr>
      </p:pic>
      <p:sp>
        <p:nvSpPr>
          <p:cNvPr id="1355" name="Google Shape;1355;p12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56" name="Google Shape;1356;p12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57" name="Google Shape;1357;p120"/>
          <p:cNvSpPr txBox="1"/>
          <p:nvPr>
            <p:ph idx="2" type="body"/>
          </p:nvPr>
        </p:nvSpPr>
        <p:spPr>
          <a:xfrm>
            <a:off x="487680" y="1166086"/>
            <a:ext cx="5388864" cy="4855241"/>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Private Albert Cashier enlisted in Illinois and served a full enlistment in the Union Army.</a:t>
            </a:r>
            <a:endParaRPr/>
          </a:p>
          <a:p>
            <a:pPr indent="-342900" lvl="0" marL="342900" rtl="0" algn="l">
              <a:spcBef>
                <a:spcPts val="480"/>
              </a:spcBef>
              <a:spcAft>
                <a:spcPts val="0"/>
              </a:spcAft>
              <a:buClr>
                <a:srgbClr val="7F7F7F"/>
              </a:buClr>
              <a:buSzPts val="2400"/>
              <a:buChar char="•"/>
            </a:pPr>
            <a:r>
              <a:rPr lang="en-US"/>
              <a:t>Remained ‘disguised’ as a man after the war and lived in men’s home for veterans.</a:t>
            </a:r>
            <a:endParaRPr/>
          </a:p>
          <a:p>
            <a:pPr indent="-285750" lvl="1" marL="742950" rtl="0" algn="l">
              <a:spcBef>
                <a:spcPts val="320"/>
              </a:spcBef>
              <a:spcAft>
                <a:spcPts val="0"/>
              </a:spcAft>
              <a:buClr>
                <a:srgbClr val="7F7F7F"/>
              </a:buClr>
              <a:buSzPts val="1600"/>
              <a:buChar char="o"/>
            </a:pPr>
            <a:r>
              <a:rPr lang="en-US"/>
              <a:t>The staff kept the identity secret.</a:t>
            </a:r>
            <a:endParaRPr/>
          </a:p>
          <a:p>
            <a:pPr indent="-342900" lvl="0" marL="342900" rtl="0" algn="l">
              <a:spcBef>
                <a:spcPts val="480"/>
              </a:spcBef>
              <a:spcAft>
                <a:spcPts val="0"/>
              </a:spcAft>
              <a:buClr>
                <a:srgbClr val="7F7F7F"/>
              </a:buClr>
              <a:buSzPts val="2400"/>
              <a:buChar char="•"/>
            </a:pPr>
            <a:r>
              <a:rPr lang="en-US"/>
              <a:t>At the end of life was put into women’s care and dress in an asylum, but was buried as a Private.</a:t>
            </a:r>
            <a:endParaRPr/>
          </a:p>
        </p:txBody>
      </p:sp>
      <p:sp>
        <p:nvSpPr>
          <p:cNvPr id="1358" name="Google Shape;1358;p120"/>
          <p:cNvSpPr txBox="1"/>
          <p:nvPr/>
        </p:nvSpPr>
        <p:spPr>
          <a:xfrm>
            <a:off x="6046199" y="6140909"/>
            <a:ext cx="609414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https://www.irishtimes.com/opinion/when-jennie-came-marching-home-an-irishwoman-s-diary-on-albert-cashier-and-the-us-civil-war-1.3456012</a:t>
            </a:r>
            <a:endParaRPr/>
          </a:p>
        </p:txBody>
      </p:sp>
      <p:sp>
        <p:nvSpPr>
          <p:cNvPr id="1359" name="Google Shape;1359;p120"/>
          <p:cNvSpPr txBox="1"/>
          <p:nvPr/>
        </p:nvSpPr>
        <p:spPr>
          <a:xfrm>
            <a:off x="246748" y="5846966"/>
            <a:ext cx="6094140"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National Park Service. “Jennie Hodgers, aka Private Albert Cashier.” Vicksburg National Military Park. Last updated Aug 14, 2017. https://www.nps.gov/articles/jennie-hodgers-aka-private-albert-cashier.htm</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3" name="Shape 1363"/>
        <p:cNvGrpSpPr/>
        <p:nvPr/>
      </p:nvGrpSpPr>
      <p:grpSpPr>
        <a:xfrm>
          <a:off x="0" y="0"/>
          <a:ext cx="0" cy="0"/>
          <a:chOff x="0" y="0"/>
          <a:chExt cx="0" cy="0"/>
        </a:xfrm>
      </p:grpSpPr>
      <p:sp>
        <p:nvSpPr>
          <p:cNvPr id="1364" name="Google Shape;1364;p12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Civil War Spies</a:t>
            </a:r>
            <a:endParaRPr/>
          </a:p>
        </p:txBody>
      </p:sp>
      <p:pic>
        <p:nvPicPr>
          <p:cNvPr descr="A picture containing text, person, outdoor&#10;&#10;Description automatically generated" id="1365" name="Google Shape;1365;p121"/>
          <p:cNvPicPr preferRelativeResize="0"/>
          <p:nvPr>
            <p:ph idx="1" type="body"/>
          </p:nvPr>
        </p:nvPicPr>
        <p:blipFill rotWithShape="1">
          <a:blip r:embed="rId3">
            <a:alphaModFix/>
          </a:blip>
          <a:srcRect b="0" l="0" r="0" t="0"/>
          <a:stretch/>
        </p:blipFill>
        <p:spPr>
          <a:xfrm>
            <a:off x="6315458" y="1600200"/>
            <a:ext cx="2736334" cy="3529361"/>
          </a:xfrm>
          <a:prstGeom prst="rect">
            <a:avLst/>
          </a:prstGeom>
          <a:noFill/>
          <a:ln>
            <a:noFill/>
          </a:ln>
        </p:spPr>
      </p:pic>
      <p:sp>
        <p:nvSpPr>
          <p:cNvPr id="1366" name="Google Shape;1366;p12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67" name="Google Shape;1367;p121"/>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7F7F7F"/>
              </a:buClr>
              <a:buSzPts val="2400"/>
              <a:buChar char="•"/>
            </a:pPr>
            <a:r>
              <a:rPr lang="en-US"/>
              <a:t>Belle Boyd, a Confederate spy, was viewed as an ‘innocent teenager’ and a girl who was not dangerous, so the Union ignored her for a little while.</a:t>
            </a:r>
            <a:endParaRPr/>
          </a:p>
          <a:p>
            <a:pPr indent="-342900" lvl="0" marL="342900" rtl="0" algn="l">
              <a:spcBef>
                <a:spcPts val="480"/>
              </a:spcBef>
              <a:spcAft>
                <a:spcPts val="0"/>
              </a:spcAft>
              <a:buClr>
                <a:srgbClr val="7F7F7F"/>
              </a:buClr>
              <a:buSzPts val="2400"/>
              <a:buChar char="•"/>
            </a:pPr>
            <a:r>
              <a:rPr lang="en-US"/>
              <a:t>Arrested six times, imprisoned three times, and exiled twice.</a:t>
            </a:r>
            <a:endParaRPr/>
          </a:p>
          <a:p>
            <a:pPr indent="-285750" lvl="1" marL="742950" rtl="0" algn="l">
              <a:spcBef>
                <a:spcPts val="320"/>
              </a:spcBef>
              <a:spcAft>
                <a:spcPts val="0"/>
              </a:spcAft>
              <a:buClr>
                <a:srgbClr val="7F7F7F"/>
              </a:buClr>
              <a:buSzPts val="1600"/>
              <a:buChar char="o"/>
            </a:pPr>
            <a:r>
              <a:rPr lang="en-US"/>
              <a:t>Once to Richmond, once to Canada.</a:t>
            </a:r>
            <a:endParaRPr/>
          </a:p>
          <a:p>
            <a:pPr indent="-342900" lvl="0" marL="342900" rtl="0" algn="l">
              <a:spcBef>
                <a:spcPts val="480"/>
              </a:spcBef>
              <a:spcAft>
                <a:spcPts val="0"/>
              </a:spcAft>
              <a:buClr>
                <a:srgbClr val="7F7F7F"/>
              </a:buClr>
              <a:buSzPts val="2400"/>
              <a:buChar char="•"/>
            </a:pPr>
            <a:r>
              <a:rPr lang="en-US"/>
              <a:t>Sarah Edmonds served in the Union army as Franklin Flint Thompson, and was allegedly a Union spy. After, served as nurse. </a:t>
            </a:r>
            <a:endParaRPr/>
          </a:p>
        </p:txBody>
      </p:sp>
      <p:sp>
        <p:nvSpPr>
          <p:cNvPr id="1368" name="Google Shape;1368;p12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69" name="Google Shape;1369;p121"/>
          <p:cNvSpPr txBox="1"/>
          <p:nvPr/>
        </p:nvSpPr>
        <p:spPr>
          <a:xfrm>
            <a:off x="487680" y="5810372"/>
            <a:ext cx="609414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Michals, Debra.  "Belle Boyd." National Women's History Museum. 2015. www.womenshistory.org/education-resources/biographies/isabelle-belle-boyd.</a:t>
            </a:r>
            <a:endParaRPr/>
          </a:p>
        </p:txBody>
      </p:sp>
      <p:sp>
        <p:nvSpPr>
          <p:cNvPr id="1370" name="Google Shape;1370;p121"/>
          <p:cNvSpPr txBox="1"/>
          <p:nvPr/>
        </p:nvSpPr>
        <p:spPr>
          <a:xfrm>
            <a:off x="6315458" y="5229922"/>
            <a:ext cx="273633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Belle Boyd, photographic print, ca. 1870. Meserve-Kunhardt Foundation. https://artsandculture.google.com/asset/belle-boyd-1843-1900/7QHXA6npHO3jFQ</a:t>
            </a:r>
            <a:endParaRPr/>
          </a:p>
        </p:txBody>
      </p:sp>
      <p:pic>
        <p:nvPicPr>
          <p:cNvPr descr="A picture containing text, wall, indoor, hair&#10;&#10;Description automatically generated" id="1371" name="Google Shape;1371;p121"/>
          <p:cNvPicPr preferRelativeResize="0"/>
          <p:nvPr/>
        </p:nvPicPr>
        <p:blipFill rotWithShape="1">
          <a:blip r:embed="rId4">
            <a:alphaModFix/>
          </a:blip>
          <a:srcRect b="0" l="0" r="0" t="0"/>
          <a:stretch/>
        </p:blipFill>
        <p:spPr>
          <a:xfrm>
            <a:off x="9221245" y="1600199"/>
            <a:ext cx="2595118" cy="3529361"/>
          </a:xfrm>
          <a:prstGeom prst="rect">
            <a:avLst/>
          </a:prstGeom>
          <a:noFill/>
          <a:ln>
            <a:noFill/>
          </a:ln>
        </p:spPr>
      </p:pic>
      <p:sp>
        <p:nvSpPr>
          <p:cNvPr id="1372" name="Google Shape;1372;p121"/>
          <p:cNvSpPr txBox="1"/>
          <p:nvPr/>
        </p:nvSpPr>
        <p:spPr>
          <a:xfrm>
            <a:off x="9221245" y="5206505"/>
            <a:ext cx="2595118" cy="7848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Book Antiqua"/>
                <a:ea typeface="Book Antiqua"/>
                <a:cs typeface="Book Antiqua"/>
                <a:sym typeface="Book Antiqua"/>
              </a:rPr>
              <a:t>Franklin Thompson ca. 1860s. State Archives of Michigan. https://www.archives.gov/publications/prologue/1993/spring/women-in-the-civil-war-2.html</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p12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Emancipation Proclamation</a:t>
            </a:r>
            <a:endParaRPr/>
          </a:p>
        </p:txBody>
      </p:sp>
      <p:pic>
        <p:nvPicPr>
          <p:cNvPr descr="Text&#10;&#10;Description automatically generated" id="1378" name="Google Shape;1378;p122"/>
          <p:cNvPicPr preferRelativeResize="0"/>
          <p:nvPr>
            <p:ph idx="1" type="body"/>
          </p:nvPr>
        </p:nvPicPr>
        <p:blipFill rotWithShape="1">
          <a:blip r:embed="rId3">
            <a:alphaModFix/>
          </a:blip>
          <a:srcRect b="0" l="0" r="0" t="0"/>
          <a:stretch/>
        </p:blipFill>
        <p:spPr>
          <a:xfrm>
            <a:off x="7115416" y="1600200"/>
            <a:ext cx="3549168" cy="4525963"/>
          </a:xfrm>
          <a:prstGeom prst="rect">
            <a:avLst/>
          </a:prstGeom>
          <a:noFill/>
          <a:ln>
            <a:noFill/>
          </a:ln>
        </p:spPr>
      </p:pic>
      <p:sp>
        <p:nvSpPr>
          <p:cNvPr id="1379" name="Google Shape;1379;p12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80" name="Google Shape;1380;p12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81" name="Google Shape;1381;p122"/>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January 1, 1863.</a:t>
            </a:r>
            <a:endParaRPr/>
          </a:p>
          <a:p>
            <a:pPr indent="-342900" lvl="0" marL="342900" rtl="0" algn="l">
              <a:spcBef>
                <a:spcPts val="480"/>
              </a:spcBef>
              <a:spcAft>
                <a:spcPts val="0"/>
              </a:spcAft>
              <a:buClr>
                <a:srgbClr val="7F7F7F"/>
              </a:buClr>
              <a:buSzPts val="2400"/>
              <a:buChar char="•"/>
            </a:pPr>
            <a:r>
              <a:rPr lang="en-US"/>
              <a:t>Lincoln declared that “all persons held as slaves" within the rebellious states "are, and henceforward shall be free.“</a:t>
            </a:r>
            <a:endParaRPr/>
          </a:p>
          <a:p>
            <a:pPr indent="-342900" lvl="0" marL="342900" rtl="0" algn="l">
              <a:spcBef>
                <a:spcPts val="480"/>
              </a:spcBef>
              <a:spcAft>
                <a:spcPts val="0"/>
              </a:spcAft>
              <a:buClr>
                <a:srgbClr val="7F7F7F"/>
              </a:buClr>
              <a:buSzPts val="2400"/>
              <a:buChar char="•"/>
            </a:pPr>
            <a:r>
              <a:rPr lang="en-US"/>
              <a:t>Applied to states that seceded, not the “border” states.</a:t>
            </a:r>
            <a:endParaRPr/>
          </a:p>
          <a:p>
            <a:pPr indent="-342900" lvl="0" marL="342900" rtl="0" algn="l">
              <a:spcBef>
                <a:spcPts val="480"/>
              </a:spcBef>
              <a:spcAft>
                <a:spcPts val="0"/>
              </a:spcAft>
              <a:buClr>
                <a:srgbClr val="7F7F7F"/>
              </a:buClr>
              <a:buSzPts val="2400"/>
              <a:buChar char="•"/>
            </a:pPr>
            <a:r>
              <a:rPr lang="en-US"/>
              <a:t>Allowed Black men into Union Army and Navy.</a:t>
            </a:r>
            <a:endParaRPr/>
          </a:p>
        </p:txBody>
      </p:sp>
      <p:sp>
        <p:nvSpPr>
          <p:cNvPr id="1382" name="Google Shape;1382;p122"/>
          <p:cNvSpPr txBox="1"/>
          <p:nvPr/>
        </p:nvSpPr>
        <p:spPr>
          <a:xfrm>
            <a:off x="221318" y="5641096"/>
            <a:ext cx="6094140"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U.S. National Archives and Records Administration. “The Emancipation Proclamation.” Last updated April 17, 2019. https://www.archives.gov/exhibits/featured-documents/emancipation-proclamation</a:t>
            </a:r>
            <a:endParaRPr/>
          </a:p>
        </p:txBody>
      </p:sp>
      <p:sp>
        <p:nvSpPr>
          <p:cNvPr id="1383" name="Google Shape;1383;p122"/>
          <p:cNvSpPr txBox="1"/>
          <p:nvPr/>
        </p:nvSpPr>
        <p:spPr>
          <a:xfrm>
            <a:off x="6994636" y="6121314"/>
            <a:ext cx="4181708"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Emancipation Proclamation. ca.1860s. LC-DIG-pga-01105, Library of Congress Prints and Photographs Division, Washington, D.C. http://hdl.loc.gov/loc.pnp/pga.01105</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p123"/>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Harriet Tubman</a:t>
            </a:r>
            <a:endParaRPr/>
          </a:p>
        </p:txBody>
      </p:sp>
      <p:pic>
        <p:nvPicPr>
          <p:cNvPr descr="A sepia picture containing harriet tubman, an older Black woman with a headscarf covering her hair and a big jacket." id="1389" name="Google Shape;1389;p123"/>
          <p:cNvPicPr preferRelativeResize="0"/>
          <p:nvPr/>
        </p:nvPicPr>
        <p:blipFill rotWithShape="1">
          <a:blip r:embed="rId3">
            <a:alphaModFix/>
          </a:blip>
          <a:srcRect b="30980" l="0" r="-2" t="5981"/>
          <a:stretch/>
        </p:blipFill>
        <p:spPr>
          <a:xfrm>
            <a:off x="6197600" y="1600203"/>
            <a:ext cx="5384800" cy="4525963"/>
          </a:xfrm>
          <a:prstGeom prst="rect">
            <a:avLst/>
          </a:prstGeom>
          <a:noFill/>
          <a:ln>
            <a:noFill/>
          </a:ln>
        </p:spPr>
      </p:pic>
      <p:sp>
        <p:nvSpPr>
          <p:cNvPr id="1390" name="Google Shape;1390;p12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91" name="Google Shape;1391;p12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392" name="Google Shape;1392;p123"/>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During the war, became the first woman to lead a major military operation in the United States when she and 150 African American Union soldiers rescued more than 700 slaves in the Combahee Ferry Raid during the Civil War!</a:t>
            </a:r>
            <a:endParaRPr/>
          </a:p>
          <a:p>
            <a:pPr indent="-342900" lvl="0" marL="342900" rtl="0" algn="l">
              <a:spcBef>
                <a:spcPts val="480"/>
              </a:spcBef>
              <a:spcAft>
                <a:spcPts val="0"/>
              </a:spcAft>
              <a:buClr>
                <a:srgbClr val="7F7F7F"/>
              </a:buClr>
              <a:buSzPts val="2400"/>
              <a:buChar char="•"/>
            </a:pPr>
            <a:r>
              <a:rPr lang="en-US"/>
              <a:t>After the war, she was denied a pension on account of sex and had to fight for it. She eventually won.</a:t>
            </a:r>
            <a:endParaRPr/>
          </a:p>
        </p:txBody>
      </p:sp>
      <p:sp>
        <p:nvSpPr>
          <p:cNvPr id="1393" name="Google Shape;1393;p123"/>
          <p:cNvSpPr txBox="1"/>
          <p:nvPr/>
        </p:nvSpPr>
        <p:spPr>
          <a:xfrm>
            <a:off x="5959011" y="6128074"/>
            <a:ext cx="6232989"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54595D"/>
                </a:solidFill>
                <a:latin typeface="Book Antiqua"/>
                <a:ea typeface="Book Antiqua"/>
                <a:cs typeface="Book Antiqua"/>
                <a:sym typeface="Book Antiqua"/>
              </a:rPr>
              <a:t>Harriet Tubman in 1895. Horatio Seymour Squyer, 1848 - 18 Dec 1905 - National Portrait Gallery. https://en.wikipedia.org/wiki/Harriet_Tubman#/media/File:Harriet_Tubman_1895.jpg</a:t>
            </a:r>
            <a:endParaRPr sz="1100">
              <a:solidFill>
                <a:schemeClr val="dk1"/>
              </a:solidFill>
              <a:latin typeface="Book Antiqua"/>
              <a:ea typeface="Book Antiqua"/>
              <a:cs typeface="Book Antiqua"/>
              <a:sym typeface="Book Antiqua"/>
            </a:endParaRPr>
          </a:p>
        </p:txBody>
      </p:sp>
      <p:sp>
        <p:nvSpPr>
          <p:cNvPr id="1394" name="Google Shape;1394;p123"/>
          <p:cNvSpPr txBox="1"/>
          <p:nvPr/>
        </p:nvSpPr>
        <p:spPr>
          <a:xfrm>
            <a:off x="517361" y="5981214"/>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Michals, Debra.  "Harriet Tubman."  National Women's History Museum.  2015.  www.womenshistory.org/education-resources/biographies/harriet-tubman.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9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p12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Lincoln’s Assassination</a:t>
            </a:r>
            <a:endParaRPr/>
          </a:p>
        </p:txBody>
      </p:sp>
      <p:sp>
        <p:nvSpPr>
          <p:cNvPr id="1400" name="Google Shape;1400;p124"/>
          <p:cNvSpPr txBox="1"/>
          <p:nvPr>
            <p:ph idx="2" type="body"/>
          </p:nvPr>
        </p:nvSpPr>
        <p:spPr>
          <a:xfrm>
            <a:off x="376510" y="1911383"/>
            <a:ext cx="5071872" cy="3877056"/>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April 14, 1865, five days later</a:t>
            </a:r>
            <a:endParaRPr/>
          </a:p>
          <a:p>
            <a:pPr indent="-342900" lvl="0" marL="342900" rtl="0" algn="l">
              <a:spcBef>
                <a:spcPts val="480"/>
              </a:spcBef>
              <a:spcAft>
                <a:spcPts val="0"/>
              </a:spcAft>
              <a:buClr>
                <a:srgbClr val="7F7F7F"/>
              </a:buClr>
              <a:buSzPts val="2400"/>
              <a:buChar char="•"/>
            </a:pPr>
            <a:r>
              <a:rPr lang="en-US"/>
              <a:t>Lincoln is shot in Ford’s Theater while sitting next to Mary</a:t>
            </a:r>
            <a:endParaRPr/>
          </a:p>
          <a:p>
            <a:pPr indent="-342900" lvl="0" marL="342900" rtl="0" algn="l">
              <a:spcBef>
                <a:spcPts val="480"/>
              </a:spcBef>
              <a:spcAft>
                <a:spcPts val="0"/>
              </a:spcAft>
              <a:buClr>
                <a:srgbClr val="7F7F7F"/>
              </a:buClr>
              <a:buSzPts val="2400"/>
              <a:buChar char="•"/>
            </a:pPr>
            <a:r>
              <a:rPr lang="en-US"/>
              <a:t>It was part of a larger plot to kill Lincoln and all possible successors.</a:t>
            </a:r>
            <a:endParaRPr/>
          </a:p>
          <a:p>
            <a:pPr indent="-285750" lvl="1" marL="742950" rtl="0" algn="l">
              <a:spcBef>
                <a:spcPts val="320"/>
              </a:spcBef>
              <a:spcAft>
                <a:spcPts val="0"/>
              </a:spcAft>
              <a:buClr>
                <a:srgbClr val="7F7F7F"/>
              </a:buClr>
              <a:buSzPts val="1600"/>
              <a:buChar char="o"/>
            </a:pPr>
            <a:r>
              <a:rPr lang="en-US"/>
              <a:t>Seward was stabbed in the neck and saved by his daughter’s heroism</a:t>
            </a:r>
            <a:endParaRPr/>
          </a:p>
        </p:txBody>
      </p:sp>
      <p:sp>
        <p:nvSpPr>
          <p:cNvPr id="1401" name="Google Shape;1401;p12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402" name="Google Shape;1402;p12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403" name="Google Shape;1403;p124"/>
          <p:cNvSpPr txBox="1"/>
          <p:nvPr/>
        </p:nvSpPr>
        <p:spPr>
          <a:xfrm>
            <a:off x="51661" y="6099623"/>
            <a:ext cx="6094140"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Ford’s Theater. “Lincoln’s Assassination.” https://www.fords.org/lincolns-assassination/</a:t>
            </a:r>
            <a:endParaRPr/>
          </a:p>
        </p:txBody>
      </p:sp>
      <p:sp>
        <p:nvSpPr>
          <p:cNvPr id="1404" name="Google Shape;1404;p124"/>
          <p:cNvSpPr txBox="1"/>
          <p:nvPr/>
        </p:nvSpPr>
        <p:spPr>
          <a:xfrm>
            <a:off x="5721350" y="5946954"/>
            <a:ext cx="6094140" cy="8771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333333"/>
                </a:solidFill>
                <a:latin typeface="Book Antiqua"/>
                <a:ea typeface="Book Antiqua"/>
                <a:cs typeface="Book Antiqua"/>
                <a:sym typeface="Book Antiqua"/>
              </a:rPr>
              <a:t>Currier &amp; Ives, The Assassination of President Lincoln at Ford's Theatre, Washington D.C., April 14th, 1865, Lithograph, 1865, MET Museum, Bequest of Adele S. Colgate, 1962, 63.550.457. https://www.metmuseum.org/art/collection/search/430813</a:t>
            </a:r>
            <a:endParaRPr b="1" i="0" sz="1100">
              <a:solidFill>
                <a:srgbClr val="333333"/>
              </a:solidFill>
              <a:latin typeface="Book Antiqua"/>
              <a:ea typeface="Book Antiqua"/>
              <a:cs typeface="Book Antiqua"/>
              <a:sym typeface="Book Antiqua"/>
            </a:endParaRPr>
          </a:p>
          <a:p>
            <a:pPr indent="0" lvl="0" marL="0" marR="0" rtl="0" algn="l">
              <a:spcBef>
                <a:spcPts val="0"/>
              </a:spcBef>
              <a:spcAft>
                <a:spcPts val="0"/>
              </a:spcAft>
              <a:buNone/>
            </a:pPr>
            <a:r>
              <a:t/>
            </a:r>
            <a:endParaRPr b="1" i="0" sz="1800">
              <a:solidFill>
                <a:srgbClr val="333333"/>
              </a:solidFill>
              <a:latin typeface="Arial"/>
              <a:ea typeface="Arial"/>
              <a:cs typeface="Arial"/>
              <a:sym typeface="Arial"/>
            </a:endParaRPr>
          </a:p>
        </p:txBody>
      </p:sp>
      <p:pic>
        <p:nvPicPr>
          <p:cNvPr descr="A picture containing text, book&#10;&#10;Description automatically generated" id="1405" name="Google Shape;1405;p124"/>
          <p:cNvPicPr preferRelativeResize="0"/>
          <p:nvPr/>
        </p:nvPicPr>
        <p:blipFill rotWithShape="1">
          <a:blip r:embed="rId3">
            <a:alphaModFix/>
          </a:blip>
          <a:srcRect b="0" l="0" r="0" t="0"/>
          <a:stretch/>
        </p:blipFill>
        <p:spPr>
          <a:xfrm>
            <a:off x="5681472" y="1629442"/>
            <a:ext cx="5900928" cy="43175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0">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125"/>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Mary Lincoln on Assassination</a:t>
            </a:r>
            <a:endParaRPr/>
          </a:p>
        </p:txBody>
      </p:sp>
      <p:sp>
        <p:nvSpPr>
          <p:cNvPr id="1411" name="Google Shape;1411;p12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fontScale="92500"/>
          </a:bodyPr>
          <a:lstStyle/>
          <a:p>
            <a:pPr indent="-342900" lvl="0" marL="342900" rtl="0" algn="l">
              <a:spcBef>
                <a:spcPts val="0"/>
              </a:spcBef>
              <a:spcAft>
                <a:spcPts val="0"/>
              </a:spcAft>
              <a:buClr>
                <a:srgbClr val="7F7F7F"/>
              </a:buClr>
              <a:buSzPct val="100000"/>
              <a:buChar char="•"/>
            </a:pPr>
            <a:r>
              <a:rPr lang="en-US"/>
              <a:t>“How I wish you could have seen my dear husband, the last three weeks of his life! … Down the Potomac, he was almost boyish in his mirth and reminded me of his original nature, what I had always remembered of him, in our own home—free from care, surrounded by those he loved so well and by whom he was so idolized. The Friday (April 14, 1865), I never saw him so supremely cheerful—his manner was even playful. At three o’clock in the afternoon, he drove out with me in the open carriage. In starting, I asked him if anyone should accompany us, he immediately replied, ‘No, I prefer to ride by ourselves today.’ During the drive he was so gay that I said to him laughingly, ‘Dear Husband, you almost startle me by your great cheerfulness.’ He replied, ‘and well I may feel so, Mary, I consider this day, the war, has come to a close’—and then added, ‘We must both be more cheerful in the future—between the war and the loss of our darling Willie, we have both been very miserable.”</a:t>
            </a:r>
            <a:endParaRPr/>
          </a:p>
        </p:txBody>
      </p:sp>
      <p:sp>
        <p:nvSpPr>
          <p:cNvPr id="1412" name="Google Shape;1412;p12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413" name="Google Shape;1413;p125"/>
          <p:cNvSpPr/>
          <p:nvPr/>
        </p:nvSpPr>
        <p:spPr>
          <a:xfrm>
            <a:off x="878887" y="5941497"/>
            <a:ext cx="6096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rgbClr val="000000"/>
                </a:solidFill>
                <a:latin typeface="Book Antiqua"/>
                <a:ea typeface="Book Antiqua"/>
                <a:cs typeface="Book Antiqua"/>
                <a:sym typeface="Book Antiqua"/>
              </a:rPr>
              <a:t>Pearson, Patrick. “Understanding Mary Lincoln.” Ford’s Theater. Last modified October 19. 2020. https://www.fords.org/blog/post/understanding-mary-lincoln/</a:t>
            </a:r>
            <a:endParaRPr/>
          </a:p>
        </p:txBody>
      </p:sp>
      <p:sp>
        <p:nvSpPr>
          <p:cNvPr id="1414" name="Google Shape;1414;p12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26"/>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Was Sarah Edmond’s truthful?</a:t>
            </a:r>
            <a:endParaRPr/>
          </a:p>
        </p:txBody>
      </p:sp>
      <p:pic>
        <p:nvPicPr>
          <p:cNvPr descr="A picture containing text&#10;&#10;Description automatically generated" id="1420" name="Google Shape;1420;p126"/>
          <p:cNvPicPr preferRelativeResize="0"/>
          <p:nvPr/>
        </p:nvPicPr>
        <p:blipFill rotWithShape="1">
          <a:blip r:embed="rId3">
            <a:alphaModFix/>
          </a:blip>
          <a:srcRect b="11490" l="0" r="-2" t="1634"/>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1421" name="Google Shape;1421;p126"/>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this inquiry using primary and secondary sources.</a:t>
            </a:r>
            <a:endParaRPr/>
          </a:p>
        </p:txBody>
      </p:sp>
      <p:sp>
        <p:nvSpPr>
          <p:cNvPr id="1422" name="Google Shape;1422;p12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423" name="Google Shape;1423;p12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424" name="Google Shape;1424;p126"/>
          <p:cNvSpPr txBox="1"/>
          <p:nvPr/>
        </p:nvSpPr>
        <p:spPr>
          <a:xfrm>
            <a:off x="10269282" y="1143000"/>
            <a:ext cx="202481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900">
                <a:solidFill>
                  <a:srgbClr val="202122"/>
                </a:solidFill>
                <a:latin typeface="Book Antiqua"/>
                <a:ea typeface="Book Antiqua"/>
                <a:cs typeface="Book Antiqua"/>
                <a:sym typeface="Book Antiqua"/>
              </a:rPr>
              <a:t>Unknown author. ca. 1861-1865, Nashville, Tennessee, Confederate States of America --- Two wounded Federal soldiers are cared for by Anne Bell, a nurse during the American Civil War. https://commons.wikimedia.org/wiki/File:Nurse_Anna_Bell.jpg</a:t>
            </a:r>
            <a:endParaRPr sz="900">
              <a:solidFill>
                <a:schemeClr val="dk1"/>
              </a:solidFill>
              <a:latin typeface="Book Antiqua"/>
              <a:ea typeface="Book Antiqua"/>
              <a:cs typeface="Book Antiqua"/>
              <a:sym typeface="Book Antiqu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13"/>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Sacagawea</a:t>
            </a:r>
            <a:endParaRPr/>
          </a:p>
        </p:txBody>
      </p:sp>
      <p:sp>
        <p:nvSpPr>
          <p:cNvPr id="235" name="Google Shape;235;p13"/>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a:p>
            <a:pPr indent="0" lvl="0" marL="0" rtl="0" algn="ctr">
              <a:spcBef>
                <a:spcPts val="480"/>
              </a:spcBef>
              <a:spcAft>
                <a:spcPts val="0"/>
              </a:spcAft>
              <a:buClr>
                <a:srgbClr val="888888"/>
              </a:buClr>
              <a:buSzPts val="2400"/>
              <a:buNone/>
            </a:pPr>
            <a:r>
              <a:rPr lang="en-US"/>
              <a:t>The Remedial Herstory Project</a:t>
            </a:r>
            <a:endParaRPr/>
          </a:p>
        </p:txBody>
      </p:sp>
      <p:sp>
        <p:nvSpPr>
          <p:cNvPr id="236" name="Google Shape;236;p1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237" name="Google Shape;237;p1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Land and Rivers</a:t>
            </a:r>
            <a:endParaRPr/>
          </a:p>
        </p:txBody>
      </p:sp>
      <p:sp>
        <p:nvSpPr>
          <p:cNvPr id="243" name="Google Shape;243;p14"/>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7F7F7F"/>
              </a:buClr>
              <a:buSzPts val="2400"/>
              <a:buChar char="•"/>
            </a:pPr>
            <a:r>
              <a:rPr lang="en-US"/>
              <a:t>Land is the most valuable commodity.</a:t>
            </a:r>
            <a:endParaRPr/>
          </a:p>
          <a:p>
            <a:pPr indent="-342900" lvl="0" marL="342900" rtl="0" algn="l">
              <a:spcBef>
                <a:spcPts val="480"/>
              </a:spcBef>
              <a:spcAft>
                <a:spcPts val="0"/>
              </a:spcAft>
              <a:buClr>
                <a:srgbClr val="7F7F7F"/>
              </a:buClr>
              <a:buSzPts val="2400"/>
              <a:buChar char="•"/>
            </a:pPr>
            <a:r>
              <a:rPr lang="en-US"/>
              <a:t>Rivers were the fastest mode of transportation.</a:t>
            </a:r>
            <a:endParaRPr/>
          </a:p>
          <a:p>
            <a:pPr indent="-342900" lvl="0" marL="342900" rtl="0" algn="l">
              <a:spcBef>
                <a:spcPts val="480"/>
              </a:spcBef>
              <a:spcAft>
                <a:spcPts val="0"/>
              </a:spcAft>
              <a:buClr>
                <a:srgbClr val="7F7F7F"/>
              </a:buClr>
              <a:buSzPts val="2400"/>
              <a:buChar char="•"/>
            </a:pPr>
            <a:r>
              <a:rPr lang="en-US"/>
              <a:t>Canal growth was important to US economy.</a:t>
            </a:r>
            <a:endParaRPr/>
          </a:p>
          <a:p>
            <a:pPr indent="-342900" lvl="0" marL="342900" rtl="0" algn="l">
              <a:spcBef>
                <a:spcPts val="480"/>
              </a:spcBef>
              <a:spcAft>
                <a:spcPts val="0"/>
              </a:spcAft>
              <a:buClr>
                <a:srgbClr val="7F7F7F"/>
              </a:buClr>
              <a:buSzPts val="2400"/>
              <a:buChar char="•"/>
            </a:pPr>
            <a:r>
              <a:rPr lang="en-US"/>
              <a:t>After Louisiana Purchase, America had millions of acres of untapped resources and potential.</a:t>
            </a:r>
            <a:endParaRPr/>
          </a:p>
          <a:p>
            <a:pPr indent="-342900" lvl="0" marL="342900" rtl="0" algn="l">
              <a:spcBef>
                <a:spcPts val="480"/>
              </a:spcBef>
              <a:spcAft>
                <a:spcPts val="0"/>
              </a:spcAft>
              <a:buClr>
                <a:srgbClr val="7F7F7F"/>
              </a:buClr>
              <a:buSzPts val="2400"/>
              <a:buChar char="•"/>
            </a:pPr>
            <a:r>
              <a:rPr lang="en-US"/>
              <a:t>Searched for Northwest Passage water route to connect Atlantic and Pacific Oceans.</a:t>
            </a:r>
            <a:endParaRPr/>
          </a:p>
        </p:txBody>
      </p:sp>
      <p:sp>
        <p:nvSpPr>
          <p:cNvPr id="244" name="Google Shape;244;p1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45" name="Google Shape;245;p1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246" name="Google Shape;246;p14"/>
          <p:cNvSpPr txBox="1"/>
          <p:nvPr/>
        </p:nvSpPr>
        <p:spPr>
          <a:xfrm>
            <a:off x="294376" y="6025973"/>
            <a:ext cx="580162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“Lewis and Clark Expedition.” HISTORY. Last updated March 16, 2021. https://www.history.com/topics/westward-expansion/lewis-and-clark</a:t>
            </a:r>
            <a:endParaRPr/>
          </a:p>
        </p:txBody>
      </p:sp>
      <p:pic>
        <p:nvPicPr>
          <p:cNvPr descr="Map&#10;&#10;Description automatically generated" id="247" name="Google Shape;247;p14"/>
          <p:cNvPicPr preferRelativeResize="0"/>
          <p:nvPr/>
        </p:nvPicPr>
        <p:blipFill rotWithShape="1">
          <a:blip r:embed="rId3">
            <a:alphaModFix/>
          </a:blip>
          <a:srcRect b="0" l="0" r="0" t="0"/>
          <a:stretch/>
        </p:blipFill>
        <p:spPr>
          <a:xfrm>
            <a:off x="5541322" y="1377877"/>
            <a:ext cx="6599017" cy="4317716"/>
          </a:xfrm>
          <a:prstGeom prst="rect">
            <a:avLst/>
          </a:prstGeom>
          <a:noFill/>
          <a:ln>
            <a:noFill/>
          </a:ln>
        </p:spPr>
      </p:pic>
      <p:sp>
        <p:nvSpPr>
          <p:cNvPr id="248" name="Google Shape;248;p14"/>
          <p:cNvSpPr txBox="1"/>
          <p:nvPr/>
        </p:nvSpPr>
        <p:spPr>
          <a:xfrm>
            <a:off x="6595860" y="5856695"/>
            <a:ext cx="4986540"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Goszei, </a:t>
            </a:r>
            <a:r>
              <a:rPr i="1" lang="en-US" sz="1100">
                <a:solidFill>
                  <a:schemeClr val="dk1"/>
                </a:solidFill>
                <a:latin typeface="Book Antiqua"/>
                <a:ea typeface="Book Antiqua"/>
                <a:cs typeface="Book Antiqua"/>
                <a:sym typeface="Book Antiqua"/>
              </a:rPr>
              <a:t>Map of the Lewis and Clark Expedition, 1804-1806</a:t>
            </a:r>
            <a:r>
              <a:rPr lang="en-US" sz="1100">
                <a:solidFill>
                  <a:schemeClr val="dk1"/>
                </a:solidFill>
                <a:latin typeface="Book Antiqua"/>
                <a:ea typeface="Book Antiqua"/>
                <a:cs typeface="Book Antiqua"/>
                <a:sym typeface="Book Antiqua"/>
              </a:rPr>
              <a:t>, 12 March 2021, Wikipedia, </a:t>
            </a:r>
            <a:r>
              <a:rPr lang="en-US" sz="1100" u="sng">
                <a:solidFill>
                  <a:schemeClr val="dk1"/>
                </a:solidFill>
                <a:latin typeface="Book Antiqua"/>
                <a:ea typeface="Book Antiqua"/>
                <a:cs typeface="Book Antiqua"/>
                <a:sym typeface="Book Antiqua"/>
                <a:hlinkClick r:id="rId4">
                  <a:extLst>
                    <a:ext uri="{A12FA001-AC4F-418D-AE19-62706E023703}">
                      <ahyp:hlinkClr val="tx"/>
                    </a:ext>
                  </a:extLst>
                </a:hlinkClick>
              </a:rPr>
              <a:t>https://en.wikipedia.org/wiki/Lewis_and_Clark_Expedition#/media/File:Lewis_and_Clark_Expedition_map.svg</a:t>
            </a:r>
            <a:r>
              <a:rPr lang="en-US" sz="1100">
                <a:solidFill>
                  <a:schemeClr val="dk1"/>
                </a:solidFill>
                <a:latin typeface="Book Antiqua"/>
                <a:ea typeface="Book Antiqua"/>
                <a:cs typeface="Book Antiqua"/>
                <a:sym typeface="Book Antiqua"/>
              </a:rPr>
              <a:t>. Creative commons sharing license.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15"/>
          <p:cNvSpPr txBox="1"/>
          <p:nvPr>
            <p:ph type="title"/>
          </p:nvPr>
        </p:nvSpPr>
        <p:spPr>
          <a:xfrm>
            <a:off x="609600" y="324102"/>
            <a:ext cx="10972800" cy="888249"/>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Sacagawea</a:t>
            </a:r>
            <a:endParaRPr/>
          </a:p>
        </p:txBody>
      </p:sp>
      <p:sp>
        <p:nvSpPr>
          <p:cNvPr id="255" name="Google Shape;255;p15"/>
          <p:cNvSpPr txBox="1"/>
          <p:nvPr>
            <p:ph idx="2" type="body"/>
          </p:nvPr>
        </p:nvSpPr>
        <p:spPr>
          <a:xfrm>
            <a:off x="439617" y="1476969"/>
            <a:ext cx="5656383" cy="476444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1804-1806: Two men commissioned by Jefferson to explore the uncharted western territories.</a:t>
            </a:r>
            <a:endParaRPr/>
          </a:p>
          <a:p>
            <a:pPr indent="-342900" lvl="0" marL="342900" rtl="0" algn="l">
              <a:spcBef>
                <a:spcPts val="480"/>
              </a:spcBef>
              <a:spcAft>
                <a:spcPts val="0"/>
              </a:spcAft>
              <a:buClr>
                <a:srgbClr val="7F7F7F"/>
              </a:buClr>
              <a:buSzPts val="2400"/>
              <a:buChar char="•"/>
            </a:pPr>
            <a:r>
              <a:rPr lang="en-US"/>
              <a:t>Led a group known as the “Corps of Discovery.”</a:t>
            </a:r>
            <a:endParaRPr/>
          </a:p>
          <a:p>
            <a:pPr indent="-342900" lvl="0" marL="342900" rtl="0" algn="l">
              <a:spcBef>
                <a:spcPts val="480"/>
              </a:spcBef>
              <a:spcAft>
                <a:spcPts val="0"/>
              </a:spcAft>
              <a:buClr>
                <a:srgbClr val="7F7F7F"/>
              </a:buClr>
              <a:buSzPts val="2400"/>
              <a:buChar char="•"/>
            </a:pPr>
            <a:r>
              <a:rPr lang="en-US"/>
              <a:t>Travels supported by Sacajawea, a native translator.</a:t>
            </a:r>
            <a:endParaRPr/>
          </a:p>
          <a:p>
            <a:pPr indent="-342900" lvl="0" marL="342900" rtl="0" algn="l">
              <a:spcBef>
                <a:spcPts val="480"/>
              </a:spcBef>
              <a:spcAft>
                <a:spcPts val="0"/>
              </a:spcAft>
              <a:buClr>
                <a:srgbClr val="7F7F7F"/>
              </a:buClr>
              <a:buSzPts val="2400"/>
              <a:buChar char="•"/>
            </a:pPr>
            <a:r>
              <a:rPr lang="en-US"/>
              <a:t>Sacagawea spoke both Shoshone and Hidatsa, allowing for friendly communication with multiple tribes. </a:t>
            </a:r>
            <a:endParaRPr/>
          </a:p>
          <a:p>
            <a:pPr indent="-342900" lvl="0" marL="342900" rtl="0" algn="l">
              <a:spcBef>
                <a:spcPts val="480"/>
              </a:spcBef>
              <a:spcAft>
                <a:spcPts val="0"/>
              </a:spcAft>
              <a:buClr>
                <a:srgbClr val="7F7F7F"/>
              </a:buClr>
              <a:buSzPts val="2400"/>
              <a:buChar char="•"/>
            </a:pPr>
            <a:r>
              <a:rPr lang="en-US"/>
              <a:t>Kept journals to record their journey.</a:t>
            </a:r>
            <a:endParaRPr/>
          </a:p>
        </p:txBody>
      </p:sp>
      <p:sp>
        <p:nvSpPr>
          <p:cNvPr id="256" name="Google Shape;256;p1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57" name="Google Shape;257;p1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258" name="Google Shape;258;p15"/>
          <p:cNvSpPr txBox="1"/>
          <p:nvPr/>
        </p:nvSpPr>
        <p:spPr>
          <a:xfrm>
            <a:off x="294376" y="6025973"/>
            <a:ext cx="580162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“Lewis and Clark Expedition.” HISTORY. Last updated March 16, 2021. https://www.history.com/topics/westward-expansion/lewis-and-clark</a:t>
            </a:r>
            <a:endParaRPr/>
          </a:p>
        </p:txBody>
      </p:sp>
      <p:sp>
        <p:nvSpPr>
          <p:cNvPr id="259" name="Google Shape;259;p15"/>
          <p:cNvSpPr txBox="1"/>
          <p:nvPr/>
        </p:nvSpPr>
        <p:spPr>
          <a:xfrm>
            <a:off x="3195188" y="6394727"/>
            <a:ext cx="5801624"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“Sacagawea.” HISTORY. Last updated February 9, 2021. https://www.history.com/topics/native-american-history/sacagawea</a:t>
            </a:r>
            <a:endParaRPr/>
          </a:p>
        </p:txBody>
      </p:sp>
      <p:pic>
        <p:nvPicPr>
          <p:cNvPr descr="A group of people in costume&#10;&#10;Description automatically generated with low confidence" id="260" name="Google Shape;260;p15"/>
          <p:cNvPicPr preferRelativeResize="0"/>
          <p:nvPr/>
        </p:nvPicPr>
        <p:blipFill rotWithShape="1">
          <a:blip r:embed="rId3">
            <a:alphaModFix/>
          </a:blip>
          <a:srcRect b="0" l="0" r="0" t="0"/>
          <a:stretch/>
        </p:blipFill>
        <p:spPr>
          <a:xfrm>
            <a:off x="6940131" y="1094460"/>
            <a:ext cx="4113361" cy="4669080"/>
          </a:xfrm>
          <a:prstGeom prst="rect">
            <a:avLst/>
          </a:prstGeom>
          <a:noFill/>
          <a:ln>
            <a:noFill/>
          </a:ln>
        </p:spPr>
      </p:pic>
      <p:sp>
        <p:nvSpPr>
          <p:cNvPr id="261" name="Google Shape;261;p15"/>
          <p:cNvSpPr txBox="1"/>
          <p:nvPr/>
        </p:nvSpPr>
        <p:spPr>
          <a:xfrm>
            <a:off x="6241241" y="5728051"/>
            <a:ext cx="5854997"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Edgar Samuel Paxson, Detail of “Lewis and Clark and Three Forks”, mural in Montana House of Representatives, 1912. https://commons.wikimedia.org/wiki/File:Detail_Lewis_%26_Clark_at_Three_Forks.jpg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5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6"/>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Were Lewis and Clark friendly to the natives they encountered?</a:t>
            </a:r>
            <a:endParaRPr/>
          </a:p>
        </p:txBody>
      </p:sp>
      <p:sp>
        <p:nvSpPr>
          <p:cNvPr id="268" name="Google Shape;268;p16"/>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pic>
        <p:nvPicPr>
          <p:cNvPr id="269" name="Google Shape;269;p16"/>
          <p:cNvPicPr preferRelativeResize="0"/>
          <p:nvPr>
            <p:ph idx="2" type="pic"/>
          </p:nvPr>
        </p:nvPicPr>
        <p:blipFill rotWithShape="1">
          <a:blip r:embed="rId3">
            <a:alphaModFix/>
          </a:blip>
          <a:srcRect b="28567" l="398" r="-397" t="5019"/>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270" name="Google Shape;270;p1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71" name="Google Shape;271;p1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17"/>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277" name="Google Shape;277;p17"/>
          <p:cNvSpPr txBox="1"/>
          <p:nvPr>
            <p:ph idx="1" type="body"/>
          </p:nvPr>
        </p:nvSpPr>
        <p:spPr>
          <a:xfrm>
            <a:off x="958851" y="273053"/>
            <a:ext cx="6661151" cy="5853113"/>
          </a:xfrm>
          <a:prstGeom prst="rect">
            <a:avLst/>
          </a:prstGeom>
          <a:noFill/>
          <a:ln>
            <a:noFill/>
          </a:ln>
        </p:spPr>
        <p:txBody>
          <a:bodyPr anchorCtr="0" anchor="t" bIns="45700" lIns="91425" spcFirstLastPara="1" rIns="91425" wrap="square" tIns="45700">
            <a:normAutofit/>
          </a:bodyPr>
          <a:lstStyle/>
          <a:p>
            <a:pPr indent="-139700" lvl="0" marL="342900" rtl="0" algn="l">
              <a:spcBef>
                <a:spcPts val="0"/>
              </a:spcBef>
              <a:spcAft>
                <a:spcPts val="0"/>
              </a:spcAft>
              <a:buClr>
                <a:srgbClr val="7F7F7F"/>
              </a:buClr>
              <a:buSzPts val="3200"/>
              <a:buNone/>
            </a:pPr>
            <a:r>
              <a:t/>
            </a:r>
            <a:endParaRPr/>
          </a:p>
        </p:txBody>
      </p:sp>
      <p:sp>
        <p:nvSpPr>
          <p:cNvPr id="278" name="Google Shape;278;p17"/>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t/>
            </a:r>
            <a:endParaRPr/>
          </a:p>
        </p:txBody>
      </p:sp>
      <p:sp>
        <p:nvSpPr>
          <p:cNvPr id="279" name="Google Shape;279;p1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80" name="Google Shape;280;p1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18"/>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7200"/>
              <a:buFont typeface="Book Antiqua"/>
              <a:buNone/>
            </a:pPr>
            <a:r>
              <a:rPr lang="en-US" sz="7200"/>
              <a:t>Women in the War of 1812</a:t>
            </a:r>
            <a:endParaRPr/>
          </a:p>
        </p:txBody>
      </p:sp>
      <p:sp>
        <p:nvSpPr>
          <p:cNvPr id="286" name="Google Shape;286;p18"/>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a:p>
            <a:pPr indent="0" lvl="0" marL="0" rtl="0" algn="ctr">
              <a:spcBef>
                <a:spcPts val="480"/>
              </a:spcBef>
              <a:spcAft>
                <a:spcPts val="0"/>
              </a:spcAft>
              <a:buClr>
                <a:srgbClr val="888888"/>
              </a:buClr>
              <a:buSzPts val="2400"/>
              <a:buNone/>
            </a:pPr>
            <a:r>
              <a:rPr lang="en-US"/>
              <a:t>The Remedial Herstory Project</a:t>
            </a:r>
            <a:endParaRPr/>
          </a:p>
        </p:txBody>
      </p:sp>
      <p:sp>
        <p:nvSpPr>
          <p:cNvPr id="287" name="Google Shape;287;p1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288" name="Google Shape;288;p1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1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Conflicts in the West</a:t>
            </a:r>
            <a:endParaRPr/>
          </a:p>
        </p:txBody>
      </p:sp>
      <p:sp>
        <p:nvSpPr>
          <p:cNvPr id="294" name="Google Shape;294;p19"/>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fontScale="92500"/>
          </a:bodyPr>
          <a:lstStyle/>
          <a:p>
            <a:pPr indent="-342900" lvl="0" marL="342900" rtl="0" algn="l">
              <a:spcBef>
                <a:spcPts val="0"/>
              </a:spcBef>
              <a:spcAft>
                <a:spcPts val="0"/>
              </a:spcAft>
              <a:buClr>
                <a:srgbClr val="7F7F7F"/>
              </a:buClr>
              <a:buSzPct val="100000"/>
              <a:buChar char="•"/>
            </a:pPr>
            <a:r>
              <a:rPr lang="en-US"/>
              <a:t>Settlers continued to pour into the Northwest Territory.</a:t>
            </a:r>
            <a:endParaRPr/>
          </a:p>
          <a:p>
            <a:pPr indent="-342900" lvl="0" marL="342900" rtl="0" algn="l">
              <a:spcBef>
                <a:spcPts val="444"/>
              </a:spcBef>
              <a:spcAft>
                <a:spcPts val="0"/>
              </a:spcAft>
              <a:buClr>
                <a:srgbClr val="7F7F7F"/>
              </a:buClr>
              <a:buSzPct val="100000"/>
              <a:buChar char="•"/>
            </a:pPr>
            <a:r>
              <a:rPr lang="en-US"/>
              <a:t>Native Americans were still angry and continued their association with the British.</a:t>
            </a:r>
            <a:endParaRPr/>
          </a:p>
          <a:p>
            <a:pPr indent="-342900" lvl="0" marL="342900" rtl="0" algn="l">
              <a:spcBef>
                <a:spcPts val="444"/>
              </a:spcBef>
              <a:spcAft>
                <a:spcPts val="0"/>
              </a:spcAft>
              <a:buClr>
                <a:srgbClr val="7F7F7F"/>
              </a:buClr>
              <a:buSzPct val="100000"/>
              <a:buChar char="•"/>
            </a:pPr>
            <a:r>
              <a:rPr lang="en-US"/>
              <a:t>The British began to arm the Natives, spreading fear with the settlers.</a:t>
            </a:r>
            <a:endParaRPr/>
          </a:p>
          <a:p>
            <a:pPr indent="-342900" lvl="0" marL="342900" rtl="0" algn="l">
              <a:spcBef>
                <a:spcPts val="444"/>
              </a:spcBef>
              <a:spcAft>
                <a:spcPts val="0"/>
              </a:spcAft>
              <a:buClr>
                <a:srgbClr val="7F7F7F"/>
              </a:buClr>
              <a:buSzPct val="100000"/>
              <a:buChar char="•"/>
            </a:pPr>
            <a:r>
              <a:rPr lang="en-US"/>
              <a:t>Some historians think the war of 1812 was wrought simply to ensure successful westward expansion and keep Britain from meddling in native affairs.</a:t>
            </a:r>
            <a:endParaRPr/>
          </a:p>
        </p:txBody>
      </p:sp>
      <p:sp>
        <p:nvSpPr>
          <p:cNvPr id="295" name="Google Shape;295;p1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296" name="Google Shape;296;p1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297" name="Google Shape;297;p19"/>
          <p:cNvSpPr txBox="1"/>
          <p:nvPr/>
        </p:nvSpPr>
        <p:spPr>
          <a:xfrm>
            <a:off x="707137" y="5861761"/>
            <a:ext cx="5388863"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David and Jeanne T. Hiedler. “Courting Victory: British, Native, and American Alliances.” Last updated August 15, 2017. https://www.nps.gov/articles/courting-victory.htm</a:t>
            </a:r>
            <a:endParaRPr/>
          </a:p>
        </p:txBody>
      </p:sp>
      <p:pic>
        <p:nvPicPr>
          <p:cNvPr descr="A picture containing text, outdoor, group, old&#10;&#10;Description automatically generated" id="298" name="Google Shape;298;p19"/>
          <p:cNvPicPr preferRelativeResize="0"/>
          <p:nvPr/>
        </p:nvPicPr>
        <p:blipFill rotWithShape="1">
          <a:blip r:embed="rId3">
            <a:alphaModFix/>
          </a:blip>
          <a:srcRect b="0" l="0" r="0" t="0"/>
          <a:stretch/>
        </p:blipFill>
        <p:spPr>
          <a:xfrm>
            <a:off x="6182091" y="1600200"/>
            <a:ext cx="5094761" cy="3886150"/>
          </a:xfrm>
          <a:prstGeom prst="rect">
            <a:avLst/>
          </a:prstGeom>
          <a:noFill/>
          <a:ln>
            <a:noFill/>
          </a:ln>
        </p:spPr>
      </p:pic>
      <p:sp>
        <p:nvSpPr>
          <p:cNvPr id="299" name="Google Shape;299;p19"/>
          <p:cNvSpPr txBox="1"/>
          <p:nvPr/>
        </p:nvSpPr>
        <p:spPr>
          <a:xfrm>
            <a:off x="5756034" y="5609222"/>
            <a:ext cx="6097712"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chemeClr val="dk1"/>
                </a:solidFill>
                <a:latin typeface="Book Antiqua"/>
                <a:ea typeface="Book Antiqua"/>
                <a:cs typeface="Book Antiqua"/>
                <a:sym typeface="Book Antiqua"/>
              </a:rPr>
              <a:t>Massacre at Fort Mims in 1813. From History of the War for the Union : civil, military &amp; naval. (New York : Johnson, Fry, 1861-1865) Duyckinck, Evert A. (Evert Augustus) (1816-1878), Author. Chappel, Alonzo (1828-1887), Illustrator. https://en.wikipedia.org/wiki/War_of_1812#/media/File:Fort_Mims_massacre_1813.jpg</a:t>
            </a:r>
            <a:endParaRPr sz="12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
          <p:cNvSpPr txBox="1"/>
          <p:nvPr>
            <p:ph type="title"/>
          </p:nvPr>
        </p:nvSpPr>
        <p:spPr>
          <a:xfrm>
            <a:off x="609600" y="0"/>
            <a:ext cx="10972800" cy="1171254"/>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19</a:t>
            </a:r>
            <a:r>
              <a:rPr baseline="30000" lang="en-US"/>
              <a:t>th</a:t>
            </a:r>
            <a:r>
              <a:rPr lang="en-US"/>
              <a:t> Century Women</a:t>
            </a:r>
            <a:endParaRPr/>
          </a:p>
        </p:txBody>
      </p:sp>
      <p:sp>
        <p:nvSpPr>
          <p:cNvPr id="122" name="Google Shape;122;p2"/>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Disenfranchised.</a:t>
            </a:r>
            <a:endParaRPr/>
          </a:p>
          <a:p>
            <a:pPr indent="-342900" lvl="0" marL="342900" rtl="0" algn="l">
              <a:spcBef>
                <a:spcPts val="480"/>
              </a:spcBef>
              <a:spcAft>
                <a:spcPts val="0"/>
              </a:spcAft>
              <a:buClr>
                <a:srgbClr val="7F7F7F"/>
              </a:buClr>
              <a:buSzPts val="2400"/>
              <a:buChar char="•"/>
            </a:pPr>
            <a:r>
              <a:rPr lang="en-US"/>
              <a:t>Legal status of a minor or chattel.</a:t>
            </a:r>
            <a:endParaRPr/>
          </a:p>
          <a:p>
            <a:pPr indent="-342900" lvl="0" marL="342900" rtl="0" algn="l">
              <a:spcBef>
                <a:spcPts val="480"/>
              </a:spcBef>
              <a:spcAft>
                <a:spcPts val="0"/>
              </a:spcAft>
              <a:buClr>
                <a:srgbClr val="7F7F7F"/>
              </a:buClr>
              <a:buSzPts val="2400"/>
              <a:buChar char="•"/>
            </a:pPr>
            <a:r>
              <a:rPr lang="en-US"/>
              <a:t>Single women could own her own property.</a:t>
            </a:r>
            <a:endParaRPr/>
          </a:p>
          <a:p>
            <a:pPr indent="-342900" lvl="0" marL="342900" rtl="0" algn="l">
              <a:spcBef>
                <a:spcPts val="480"/>
              </a:spcBef>
              <a:spcAft>
                <a:spcPts val="0"/>
              </a:spcAft>
              <a:buClr>
                <a:srgbClr val="7F7F7F"/>
              </a:buClr>
              <a:buSzPts val="2400"/>
              <a:buChar char="•"/>
            </a:pPr>
            <a:r>
              <a:rPr lang="en-US"/>
              <a:t>Married women had no control of her property or children.</a:t>
            </a:r>
            <a:endParaRPr/>
          </a:p>
          <a:p>
            <a:pPr indent="-342900" lvl="0" marL="342900" rtl="0" algn="l">
              <a:spcBef>
                <a:spcPts val="480"/>
              </a:spcBef>
              <a:spcAft>
                <a:spcPts val="0"/>
              </a:spcAft>
              <a:buClr>
                <a:srgbClr val="7F7F7F"/>
              </a:buClr>
              <a:buSzPts val="2400"/>
              <a:buChar char="•"/>
            </a:pPr>
            <a:r>
              <a:rPr lang="en-US"/>
              <a:t>Could not initiate divorce.</a:t>
            </a:r>
            <a:endParaRPr/>
          </a:p>
          <a:p>
            <a:pPr indent="-342900" lvl="0" marL="342900" rtl="0" algn="l">
              <a:spcBef>
                <a:spcPts val="480"/>
              </a:spcBef>
              <a:spcAft>
                <a:spcPts val="0"/>
              </a:spcAft>
              <a:buClr>
                <a:srgbClr val="7F7F7F"/>
              </a:buClr>
              <a:buSzPts val="2400"/>
              <a:buChar char="•"/>
            </a:pPr>
            <a:r>
              <a:rPr lang="en-US"/>
              <a:t>Could not sign legal documents or bring suit in court without men.</a:t>
            </a:r>
            <a:endParaRPr/>
          </a:p>
        </p:txBody>
      </p:sp>
      <p:pic>
        <p:nvPicPr>
          <p:cNvPr descr="Diagram&#10;&#10;Description automatically generated" id="123" name="Google Shape;123;p2"/>
          <p:cNvPicPr preferRelativeResize="0"/>
          <p:nvPr>
            <p:ph idx="2" type="body"/>
          </p:nvPr>
        </p:nvPicPr>
        <p:blipFill rotWithShape="1">
          <a:blip r:embed="rId3">
            <a:alphaModFix/>
          </a:blip>
          <a:srcRect b="0" l="0" r="0" t="0"/>
          <a:stretch/>
        </p:blipFill>
        <p:spPr>
          <a:xfrm>
            <a:off x="487363" y="1951571"/>
            <a:ext cx="5389562" cy="3823220"/>
          </a:xfrm>
          <a:prstGeom prst="rect">
            <a:avLst/>
          </a:prstGeom>
          <a:noFill/>
          <a:ln>
            <a:noFill/>
          </a:ln>
        </p:spPr>
      </p:pic>
      <p:sp>
        <p:nvSpPr>
          <p:cNvPr id="124" name="Google Shape;124;p2"/>
          <p:cNvSpPr txBox="1"/>
          <p:nvPr/>
        </p:nvSpPr>
        <p:spPr>
          <a:xfrm>
            <a:off x="6096000" y="5655772"/>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Harvard Business School. “Women and the Law.” </a:t>
            </a:r>
            <a:r>
              <a:rPr i="1" lang="en-US" sz="1100">
                <a:solidFill>
                  <a:schemeClr val="dk1"/>
                </a:solidFill>
                <a:latin typeface="Book Antiqua"/>
                <a:ea typeface="Book Antiqua"/>
                <a:cs typeface="Book Antiqua"/>
                <a:sym typeface="Book Antiqua"/>
              </a:rPr>
              <a:t>Women, Enterprise, &amp; Society. </a:t>
            </a:r>
            <a:r>
              <a:rPr lang="en-US" sz="1100">
                <a:solidFill>
                  <a:schemeClr val="dk1"/>
                </a:solidFill>
                <a:latin typeface="Book Antiqua"/>
                <a:ea typeface="Book Antiqua"/>
                <a:cs typeface="Book Antiqua"/>
                <a:sym typeface="Book Antiqua"/>
              </a:rPr>
              <a:t>2010. https://www.library.hbs.edu/hc/wes/collections/women_law/</a:t>
            </a:r>
            <a:endParaRPr/>
          </a:p>
        </p:txBody>
      </p:sp>
      <p:sp>
        <p:nvSpPr>
          <p:cNvPr id="125" name="Google Shape;125;p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26" name="Google Shape;126;p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27" name="Google Shape;127;p2"/>
          <p:cNvSpPr txBox="1"/>
          <p:nvPr/>
        </p:nvSpPr>
        <p:spPr>
          <a:xfrm>
            <a:off x="587803" y="5782342"/>
            <a:ext cx="548640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Kenneth Russell Chamberlain, </a:t>
            </a:r>
            <a:r>
              <a:rPr i="1" lang="en-US" sz="1100">
                <a:solidFill>
                  <a:schemeClr val="dk1"/>
                </a:solidFill>
                <a:latin typeface="Book Antiqua"/>
                <a:ea typeface="Book Antiqua"/>
                <a:cs typeface="Book Antiqua"/>
                <a:sym typeface="Book Antiqua"/>
              </a:rPr>
              <a:t>“Women are Too Sentimental for Jury Duty,” </a:t>
            </a:r>
            <a:r>
              <a:rPr lang="en-US" sz="1100">
                <a:solidFill>
                  <a:schemeClr val="dk1"/>
                </a:solidFill>
                <a:latin typeface="Book Antiqua"/>
                <a:ea typeface="Book Antiqua"/>
                <a:cs typeface="Book Antiqua"/>
                <a:sym typeface="Book Antiqua"/>
              </a:rPr>
              <a:t>1915, Library of Congress, http://hdl.loc.gov/loc.pnp/cph.3b49101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20"/>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D.C. Burns</a:t>
            </a:r>
            <a:endParaRPr/>
          </a:p>
        </p:txBody>
      </p:sp>
      <p:sp>
        <p:nvSpPr>
          <p:cNvPr id="306" name="Google Shape;306;p20"/>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The British won the Napoleonic war against France in 1814.</a:t>
            </a:r>
            <a:endParaRPr/>
          </a:p>
          <a:p>
            <a:pPr indent="-342900" lvl="0" marL="342900" rtl="0" algn="l">
              <a:lnSpc>
                <a:spcPct val="90000"/>
              </a:lnSpc>
              <a:spcBef>
                <a:spcPts val="480"/>
              </a:spcBef>
              <a:spcAft>
                <a:spcPts val="0"/>
              </a:spcAft>
              <a:buClr>
                <a:srgbClr val="7F7F7F"/>
              </a:buClr>
              <a:buSzPts val="2400"/>
              <a:buChar char="•"/>
            </a:pPr>
            <a:r>
              <a:rPr lang="en-US"/>
              <a:t>They were able to send more troops to the U.S.</a:t>
            </a:r>
            <a:endParaRPr/>
          </a:p>
          <a:p>
            <a:pPr indent="-342900" lvl="0" marL="342900" rtl="0" algn="l">
              <a:lnSpc>
                <a:spcPct val="90000"/>
              </a:lnSpc>
              <a:spcBef>
                <a:spcPts val="480"/>
              </a:spcBef>
              <a:spcAft>
                <a:spcPts val="0"/>
              </a:spcAft>
              <a:buClr>
                <a:srgbClr val="7F7F7F"/>
              </a:buClr>
              <a:buSzPts val="2400"/>
              <a:buChar char="•"/>
            </a:pPr>
            <a:r>
              <a:rPr lang="en-US"/>
              <a:t>British attacked Washington D.C. </a:t>
            </a:r>
            <a:endParaRPr/>
          </a:p>
          <a:p>
            <a:pPr indent="-342900" lvl="0" marL="342900" rtl="0" algn="l">
              <a:lnSpc>
                <a:spcPct val="90000"/>
              </a:lnSpc>
              <a:spcBef>
                <a:spcPts val="480"/>
              </a:spcBef>
              <a:spcAft>
                <a:spcPts val="0"/>
              </a:spcAft>
              <a:buClr>
                <a:srgbClr val="7F7F7F"/>
              </a:buClr>
              <a:buSzPts val="2400"/>
              <a:buChar char="•"/>
            </a:pPr>
            <a:r>
              <a:rPr lang="en-US"/>
              <a:t>Forced Madison to flee the “President’s House.”</a:t>
            </a:r>
            <a:endParaRPr/>
          </a:p>
          <a:p>
            <a:pPr indent="-342900" lvl="0" marL="342900" rtl="0" algn="l">
              <a:lnSpc>
                <a:spcPct val="90000"/>
              </a:lnSpc>
              <a:spcBef>
                <a:spcPts val="480"/>
              </a:spcBef>
              <a:spcAft>
                <a:spcPts val="0"/>
              </a:spcAft>
              <a:buClr>
                <a:srgbClr val="7F7F7F"/>
              </a:buClr>
              <a:buSzPts val="2400"/>
              <a:buChar char="•"/>
            </a:pPr>
            <a:r>
              <a:rPr lang="en-US"/>
              <a:t>Burned the city.</a:t>
            </a:r>
            <a:endParaRPr/>
          </a:p>
        </p:txBody>
      </p:sp>
      <p:sp>
        <p:nvSpPr>
          <p:cNvPr id="307" name="Google Shape;307;p2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08" name="Google Shape;308;p2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309" name="Google Shape;309;p20"/>
          <p:cNvSpPr txBox="1"/>
          <p:nvPr/>
        </p:nvSpPr>
        <p:spPr>
          <a:xfrm>
            <a:off x="708917" y="5630238"/>
            <a:ext cx="456172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“War of 1812.” HISTORY. Last updated April 23, 2020. https://www.history.com/topics/war-of-1812/war-of-1812</a:t>
            </a:r>
            <a:endParaRPr/>
          </a:p>
        </p:txBody>
      </p:sp>
      <p:pic>
        <p:nvPicPr>
          <p:cNvPr descr="A picture containing text&#10;&#10;Description automatically generated" id="310" name="Google Shape;310;p20"/>
          <p:cNvPicPr preferRelativeResize="0"/>
          <p:nvPr/>
        </p:nvPicPr>
        <p:blipFill rotWithShape="1">
          <a:blip r:embed="rId3">
            <a:alphaModFix/>
          </a:blip>
          <a:srcRect b="0" l="0" r="0" t="0"/>
          <a:stretch/>
        </p:blipFill>
        <p:spPr>
          <a:xfrm>
            <a:off x="5876544" y="1658369"/>
            <a:ext cx="5562644" cy="3869128"/>
          </a:xfrm>
          <a:prstGeom prst="rect">
            <a:avLst/>
          </a:prstGeom>
          <a:noFill/>
          <a:ln>
            <a:noFill/>
          </a:ln>
        </p:spPr>
      </p:pic>
      <p:sp>
        <p:nvSpPr>
          <p:cNvPr id="311" name="Google Shape;311;p20"/>
          <p:cNvSpPr txBox="1"/>
          <p:nvPr/>
        </p:nvSpPr>
        <p:spPr>
          <a:xfrm>
            <a:off x="5887783" y="5803314"/>
            <a:ext cx="60977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chemeClr val="dk1"/>
                </a:solidFill>
                <a:latin typeface="Book Antiqua"/>
                <a:ea typeface="Book Antiqua"/>
                <a:cs typeface="Book Antiqua"/>
                <a:sym typeface="Book Antiqua"/>
              </a:rPr>
              <a:t>This illustration is from the 1816 book, </a:t>
            </a:r>
            <a:r>
              <a:rPr b="0" i="1" lang="en-US" sz="1200">
                <a:solidFill>
                  <a:schemeClr val="dk1"/>
                </a:solidFill>
                <a:latin typeface="Book Antiqua"/>
                <a:ea typeface="Book Antiqua"/>
                <a:cs typeface="Book Antiqua"/>
                <a:sym typeface="Book Antiqua"/>
              </a:rPr>
              <a:t>The History of England, from the Earliest Periods, Volume 1</a:t>
            </a:r>
            <a:r>
              <a:rPr b="0" i="0" lang="en-US" sz="1200">
                <a:solidFill>
                  <a:schemeClr val="dk1"/>
                </a:solidFill>
                <a:latin typeface="Book Antiqua"/>
                <a:ea typeface="Book Antiqua"/>
                <a:cs typeface="Book Antiqua"/>
                <a:sym typeface="Book Antiqua"/>
              </a:rPr>
              <a:t> by Paul M. Rapin de Thoyras. The source holder</a:t>
            </a:r>
            <a:r>
              <a:rPr lang="en-US" sz="1200">
                <a:solidFill>
                  <a:schemeClr val="dk1"/>
                </a:solidFill>
                <a:latin typeface="Book Antiqua"/>
                <a:ea typeface="Book Antiqua"/>
                <a:cs typeface="Book Antiqua"/>
                <a:sym typeface="Book Antiqua"/>
              </a:rPr>
              <a:t> </a:t>
            </a:r>
            <a:r>
              <a:rPr b="0" i="0" lang="en-US" sz="1200">
                <a:solidFill>
                  <a:schemeClr val="dk1"/>
                </a:solidFill>
                <a:latin typeface="Book Antiqua"/>
                <a:ea typeface="Book Antiqua"/>
                <a:cs typeface="Book Antiqua"/>
                <a:sym typeface="Book Antiqua"/>
              </a:rPr>
              <a:t>of this book, is the U.S. Library of Congress. https://commons.wikimedia.org/wiki/File:British_Burning_Washington.jpg</a:t>
            </a:r>
            <a:endParaRPr sz="12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1"/>
          <p:cNvSpPr/>
          <p:nvPr/>
        </p:nvSpPr>
        <p:spPr>
          <a:xfrm>
            <a:off x="2446867" y="1165225"/>
            <a:ext cx="1219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Book Antiqua"/>
              <a:ea typeface="Book Antiqua"/>
              <a:cs typeface="Book Antiqua"/>
              <a:sym typeface="Book Antiqua"/>
            </a:endParaRPr>
          </a:p>
        </p:txBody>
      </p:sp>
      <p:sp>
        <p:nvSpPr>
          <p:cNvPr id="317" name="Google Shape;317;p21"/>
          <p:cNvSpPr/>
          <p:nvPr/>
        </p:nvSpPr>
        <p:spPr>
          <a:xfrm>
            <a:off x="270933" y="2251075"/>
            <a:ext cx="121920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rgbClr val="000000"/>
              </a:solidFill>
              <a:latin typeface="Book Antiqua"/>
              <a:ea typeface="Book Antiqua"/>
              <a:cs typeface="Book Antiqua"/>
              <a:sym typeface="Book Antiqua"/>
            </a:endParaRPr>
          </a:p>
        </p:txBody>
      </p:sp>
      <p:sp>
        <p:nvSpPr>
          <p:cNvPr id="318" name="Google Shape;318;p21"/>
          <p:cNvSpPr txBox="1"/>
          <p:nvPr>
            <p:ph type="title"/>
          </p:nvPr>
        </p:nvSpPr>
        <p:spPr>
          <a:xfrm>
            <a:off x="609600" y="0"/>
            <a:ext cx="10972800" cy="103029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Dolley Madison</a:t>
            </a:r>
            <a:endParaRPr/>
          </a:p>
        </p:txBody>
      </p:sp>
      <p:sp>
        <p:nvSpPr>
          <p:cNvPr id="319" name="Google Shape;319;p21"/>
          <p:cNvSpPr txBox="1"/>
          <p:nvPr>
            <p:ph idx="1" type="body"/>
          </p:nvPr>
        </p:nvSpPr>
        <p:spPr>
          <a:xfrm>
            <a:off x="6197600" y="1600520"/>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Dolly Madison escaped from White House and took many pieces of art, furniture, and papers from the White House before the British destroyed it, including Washington’s portrait.</a:t>
            </a:r>
            <a:endParaRPr/>
          </a:p>
          <a:p>
            <a:pPr indent="-285750" lvl="1" marL="742950" rtl="0" algn="l">
              <a:spcBef>
                <a:spcPts val="320"/>
              </a:spcBef>
              <a:spcAft>
                <a:spcPts val="0"/>
              </a:spcAft>
              <a:buClr>
                <a:srgbClr val="7F7F7F"/>
              </a:buClr>
              <a:buSzPts val="1600"/>
              <a:buChar char="o"/>
            </a:pPr>
            <a:r>
              <a:rPr lang="en-US"/>
              <a:t>Fact or myth?</a:t>
            </a:r>
            <a:endParaRPr/>
          </a:p>
          <a:p>
            <a:pPr indent="-342900" lvl="0" marL="342900" rtl="0" algn="l">
              <a:spcBef>
                <a:spcPts val="480"/>
              </a:spcBef>
              <a:spcAft>
                <a:spcPts val="0"/>
              </a:spcAft>
              <a:buClr>
                <a:srgbClr val="7F7F7F"/>
              </a:buClr>
              <a:buSzPts val="2400"/>
              <a:buChar char="•"/>
            </a:pPr>
            <a:r>
              <a:rPr lang="en-US"/>
              <a:t>An entertainer and hostess who resumed hosting parties after settling into a new residence. </a:t>
            </a:r>
            <a:endParaRPr/>
          </a:p>
        </p:txBody>
      </p:sp>
      <p:sp>
        <p:nvSpPr>
          <p:cNvPr id="320" name="Google Shape;320;p2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21" name="Google Shape;321;p2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descr="A picture containing text, person&#10;&#10;Description automatically generated" id="322" name="Google Shape;322;p21"/>
          <p:cNvPicPr preferRelativeResize="0"/>
          <p:nvPr>
            <p:ph idx="2" type="body"/>
          </p:nvPr>
        </p:nvPicPr>
        <p:blipFill rotWithShape="1">
          <a:blip r:embed="rId3">
            <a:alphaModFix/>
          </a:blip>
          <a:srcRect b="0" l="0" r="0" t="0"/>
          <a:stretch/>
        </p:blipFill>
        <p:spPr>
          <a:xfrm>
            <a:off x="1199489" y="1030290"/>
            <a:ext cx="4117578" cy="4960938"/>
          </a:xfrm>
          <a:prstGeom prst="rect">
            <a:avLst/>
          </a:prstGeom>
          <a:noFill/>
          <a:ln>
            <a:noFill/>
          </a:ln>
        </p:spPr>
      </p:pic>
      <p:sp>
        <p:nvSpPr>
          <p:cNvPr id="323" name="Google Shape;323;p21"/>
          <p:cNvSpPr txBox="1"/>
          <p:nvPr/>
        </p:nvSpPr>
        <p:spPr>
          <a:xfrm>
            <a:off x="482884" y="5991228"/>
            <a:ext cx="561311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Gilbert Stuart, </a:t>
            </a:r>
            <a:r>
              <a:rPr i="1" lang="en-US" sz="1100">
                <a:solidFill>
                  <a:schemeClr val="dk1"/>
                </a:solidFill>
                <a:latin typeface="Book Antiqua"/>
                <a:ea typeface="Book Antiqua"/>
                <a:cs typeface="Book Antiqua"/>
                <a:sym typeface="Book Antiqua"/>
              </a:rPr>
              <a:t>Dolley Madison Portrait</a:t>
            </a:r>
            <a:r>
              <a:rPr lang="en-US" sz="1100">
                <a:solidFill>
                  <a:schemeClr val="dk1"/>
                </a:solidFill>
                <a:latin typeface="Book Antiqua"/>
                <a:ea typeface="Book Antiqua"/>
                <a:cs typeface="Book Antiqua"/>
                <a:sym typeface="Book Antiqua"/>
              </a:rPr>
              <a:t>, oil paint, 1804, White House Collection/White House Historical Association. https://www.whitehousehistory.org/photos/fotoware?id=A4567464E20A4C28%2082568447517930C7</a:t>
            </a:r>
            <a:endParaRPr/>
          </a:p>
        </p:txBody>
      </p:sp>
      <p:sp>
        <p:nvSpPr>
          <p:cNvPr id="324" name="Google Shape;324;p21"/>
          <p:cNvSpPr txBox="1"/>
          <p:nvPr/>
        </p:nvSpPr>
        <p:spPr>
          <a:xfrm>
            <a:off x="6293280" y="6280794"/>
            <a:ext cx="5193439"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National First Ladies’ Library. “First Lady Biography: Dolley Madison.” http://www.firstladies.org/biographies/firstladies.aspx?biography=4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2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Fort McHenry</a:t>
            </a:r>
            <a:endParaRPr/>
          </a:p>
        </p:txBody>
      </p:sp>
      <p:sp>
        <p:nvSpPr>
          <p:cNvPr id="330" name="Google Shape;330;p22"/>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British sail on to Baltimore.</a:t>
            </a:r>
            <a:endParaRPr/>
          </a:p>
          <a:p>
            <a:pPr indent="-342900" lvl="0" marL="342900" rtl="0" algn="l">
              <a:lnSpc>
                <a:spcPct val="90000"/>
              </a:lnSpc>
              <a:spcBef>
                <a:spcPts val="480"/>
              </a:spcBef>
              <a:spcAft>
                <a:spcPts val="0"/>
              </a:spcAft>
              <a:buClr>
                <a:srgbClr val="7F7F7F"/>
              </a:buClr>
              <a:buSzPts val="2400"/>
              <a:buChar char="•"/>
            </a:pPr>
            <a:r>
              <a:rPr lang="en-US"/>
              <a:t>Roads were barricaded and the harbor was blocked.</a:t>
            </a:r>
            <a:endParaRPr/>
          </a:p>
          <a:p>
            <a:pPr indent="-342900" lvl="0" marL="342900" rtl="0" algn="l">
              <a:lnSpc>
                <a:spcPct val="90000"/>
              </a:lnSpc>
              <a:spcBef>
                <a:spcPts val="480"/>
              </a:spcBef>
              <a:spcAft>
                <a:spcPts val="0"/>
              </a:spcAft>
              <a:buClr>
                <a:srgbClr val="7F7F7F"/>
              </a:buClr>
              <a:buSzPts val="2400"/>
              <a:buChar char="•"/>
            </a:pPr>
            <a:r>
              <a:rPr lang="en-US"/>
              <a:t>Shelled Fort McHenry for 25 hours.</a:t>
            </a:r>
            <a:endParaRPr/>
          </a:p>
          <a:p>
            <a:pPr indent="-342900" lvl="0" marL="342900" rtl="0" algn="l">
              <a:lnSpc>
                <a:spcPct val="90000"/>
              </a:lnSpc>
              <a:spcBef>
                <a:spcPts val="480"/>
              </a:spcBef>
              <a:spcAft>
                <a:spcPts val="0"/>
              </a:spcAft>
              <a:buClr>
                <a:srgbClr val="7F7F7F"/>
              </a:buClr>
              <a:buSzPts val="2400"/>
              <a:buChar char="•"/>
            </a:pPr>
            <a:r>
              <a:rPr lang="en-US"/>
              <a:t>Fort McHenry did not surrender.</a:t>
            </a:r>
            <a:endParaRPr/>
          </a:p>
          <a:p>
            <a:pPr indent="-342900" lvl="0" marL="342900" rtl="0" algn="l">
              <a:lnSpc>
                <a:spcPct val="90000"/>
              </a:lnSpc>
              <a:spcBef>
                <a:spcPts val="480"/>
              </a:spcBef>
              <a:spcAft>
                <a:spcPts val="0"/>
              </a:spcAft>
              <a:buClr>
                <a:srgbClr val="7F7F7F"/>
              </a:buClr>
              <a:buSzPts val="2400"/>
              <a:buChar char="•"/>
            </a:pPr>
            <a:r>
              <a:rPr lang="en-US"/>
              <a:t>British chose to retreat.</a:t>
            </a:r>
            <a:endParaRPr/>
          </a:p>
        </p:txBody>
      </p:sp>
      <p:pic>
        <p:nvPicPr>
          <p:cNvPr id="331" name="Google Shape;331;p22"/>
          <p:cNvPicPr preferRelativeResize="0"/>
          <p:nvPr>
            <p:ph idx="2" type="body"/>
          </p:nvPr>
        </p:nvPicPr>
        <p:blipFill rotWithShape="1">
          <a:blip r:embed="rId3">
            <a:alphaModFix/>
          </a:blip>
          <a:srcRect b="0" l="19182" r="19182" t="0"/>
          <a:stretch/>
        </p:blipFill>
        <p:spPr>
          <a:xfrm>
            <a:off x="487680" y="1600200"/>
            <a:ext cx="5388864" cy="4526280"/>
          </a:xfrm>
          <a:prstGeom prst="rect">
            <a:avLst/>
          </a:prstGeom>
          <a:noFill/>
          <a:ln>
            <a:noFill/>
          </a:ln>
        </p:spPr>
      </p:pic>
      <p:sp>
        <p:nvSpPr>
          <p:cNvPr id="332" name="Google Shape;332;p2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33" name="Google Shape;333;p2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334" name="Google Shape;334;p22"/>
          <p:cNvSpPr txBox="1"/>
          <p:nvPr/>
        </p:nvSpPr>
        <p:spPr>
          <a:xfrm>
            <a:off x="6609137" y="5710022"/>
            <a:ext cx="456172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“War of 1812.” HISTORY. Last updated April 23, 2020. https://www.history.com/topics/war-of-1812/war-of-1812</a:t>
            </a:r>
            <a:endParaRPr/>
          </a:p>
        </p:txBody>
      </p:sp>
      <p:sp>
        <p:nvSpPr>
          <p:cNvPr id="335" name="Google Shape;335;p22"/>
          <p:cNvSpPr txBox="1"/>
          <p:nvPr/>
        </p:nvSpPr>
        <p:spPr>
          <a:xfrm>
            <a:off x="401337" y="6126480"/>
            <a:ext cx="609771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Public domain. https://www.thoughtco.com/war-of-1812-battle-fort-mchenry-2361371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3"/>
          <p:cNvSpPr txBox="1"/>
          <p:nvPr>
            <p:ph type="title"/>
          </p:nvPr>
        </p:nvSpPr>
        <p:spPr>
          <a:xfrm>
            <a:off x="609600" y="269183"/>
            <a:ext cx="10972800" cy="924674"/>
          </a:xfrm>
          <a:prstGeom prst="rect">
            <a:avLst/>
          </a:prstGeom>
          <a:noFill/>
          <a:ln>
            <a:noFill/>
          </a:ln>
        </p:spPr>
        <p:txBody>
          <a:bodyPr anchorCtr="0" anchor="b" bIns="45700" lIns="91425" spcFirstLastPara="1" rIns="91425" wrap="square" tIns="45700">
            <a:noAutofit/>
          </a:bodyPr>
          <a:lstStyle/>
          <a:p>
            <a:pPr indent="0" lvl="0" marL="0" rtl="0" algn="ctr">
              <a:lnSpc>
                <a:spcPct val="120833"/>
              </a:lnSpc>
              <a:spcBef>
                <a:spcPts val="0"/>
              </a:spcBef>
              <a:spcAft>
                <a:spcPts val="0"/>
              </a:spcAft>
              <a:buClr>
                <a:schemeClr val="dk2"/>
              </a:buClr>
              <a:buSzPts val="4800"/>
              <a:buFont typeface="Book Antiqua"/>
              <a:buNone/>
            </a:pPr>
            <a:r>
              <a:rPr lang="en-US" sz="4800"/>
              <a:t>Women and the Star-Spangled Banner</a:t>
            </a:r>
            <a:endParaRPr/>
          </a:p>
        </p:txBody>
      </p:sp>
      <p:pic>
        <p:nvPicPr>
          <p:cNvPr descr="A picture containing indoor, silver&#10;&#10;Description automatically generated" id="342" name="Google Shape;342;p23"/>
          <p:cNvPicPr preferRelativeResize="0"/>
          <p:nvPr>
            <p:ph idx="1" type="body"/>
          </p:nvPr>
        </p:nvPicPr>
        <p:blipFill rotWithShape="1">
          <a:blip r:embed="rId3">
            <a:alphaModFix/>
          </a:blip>
          <a:srcRect b="22878" l="0" r="0" t="0"/>
          <a:stretch/>
        </p:blipFill>
        <p:spPr>
          <a:xfrm>
            <a:off x="6750122" y="1267129"/>
            <a:ext cx="3955550" cy="4526280"/>
          </a:xfrm>
          <a:prstGeom prst="rect">
            <a:avLst/>
          </a:prstGeom>
          <a:noFill/>
          <a:ln>
            <a:noFill/>
          </a:ln>
        </p:spPr>
      </p:pic>
      <p:sp>
        <p:nvSpPr>
          <p:cNvPr id="343" name="Google Shape;343;p2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44" name="Google Shape;344;p23"/>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Women including Mary Pickersgill, who owned a flag-making business, and Grace Wisher, her indentured Black woman, created the flag flown at Fort McHenry.</a:t>
            </a:r>
            <a:endParaRPr/>
          </a:p>
          <a:p>
            <a:pPr indent="-342900" lvl="0" marL="342900" rtl="0" algn="l">
              <a:spcBef>
                <a:spcPts val="480"/>
              </a:spcBef>
              <a:spcAft>
                <a:spcPts val="0"/>
              </a:spcAft>
              <a:buClr>
                <a:srgbClr val="7F7F7F"/>
              </a:buClr>
              <a:buSzPts val="2400"/>
              <a:buChar char="•"/>
            </a:pPr>
            <a:r>
              <a:rPr lang="en-US"/>
              <a:t>The Fort McHenry flag inspired the poem (later national anthem) “The Star-Spangled Banner.”</a:t>
            </a:r>
            <a:endParaRPr/>
          </a:p>
        </p:txBody>
      </p:sp>
      <p:sp>
        <p:nvSpPr>
          <p:cNvPr id="345" name="Google Shape;345;p2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346" name="Google Shape;346;p23"/>
          <p:cNvSpPr txBox="1"/>
          <p:nvPr/>
        </p:nvSpPr>
        <p:spPr>
          <a:xfrm>
            <a:off x="326205" y="5710022"/>
            <a:ext cx="60977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National Parks Service, Fort McHenry. “Mary Pickersgill.” Last updated September 6, 2020. https://www.nps.gov/fomc/learn/historyculture/mary-pickersgill.htm</a:t>
            </a:r>
            <a:endParaRPr/>
          </a:p>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National Parks Service, Fort McHenry. “Grace Wisher.” Last updated January 5, 2021. https://www.nps.gov/fomc/learn/historyculture/grace-wisher.htm</a:t>
            </a:r>
            <a:endParaRPr/>
          </a:p>
        </p:txBody>
      </p:sp>
      <p:sp>
        <p:nvSpPr>
          <p:cNvPr id="347" name="Google Shape;347;p23"/>
          <p:cNvSpPr txBox="1"/>
          <p:nvPr/>
        </p:nvSpPr>
        <p:spPr>
          <a:xfrm>
            <a:off x="6315458" y="5984917"/>
            <a:ext cx="6097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chemeClr val="dk1"/>
                </a:solidFill>
                <a:latin typeface="Book Antiqua"/>
                <a:ea typeface="Book Antiqua"/>
                <a:cs typeface="Book Antiqua"/>
                <a:sym typeface="Book Antiqua"/>
              </a:rPr>
              <a:t>Alfred Harrell, “Star-Spangled Banner at NMHT,” 1973. Smithsonian Institution Archives, Acc. 11-009, Image No. 73-2622 https://www.si.edu/object/star-spangled-banner-nmht:siris_arc_394458</a:t>
            </a:r>
            <a:endParaRPr sz="1200">
              <a:solidFill>
                <a:schemeClr val="dk1"/>
              </a:solidFill>
              <a:latin typeface="Book Antiqua"/>
              <a:ea typeface="Book Antiqua"/>
              <a:cs typeface="Book Antiqua"/>
              <a:sym typeface="Book Antiqu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24"/>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2800"/>
              <a:buFont typeface="Book Antiqua"/>
              <a:buNone/>
            </a:pPr>
            <a:r>
              <a:rPr lang="en-US"/>
              <a:t>Activity</a:t>
            </a:r>
            <a:endParaRPr/>
          </a:p>
        </p:txBody>
      </p:sp>
      <p:pic>
        <p:nvPicPr>
          <p:cNvPr descr="Text&#10;&#10;Description automatically generated with low confidence" id="354" name="Google Shape;354;p24"/>
          <p:cNvPicPr preferRelativeResize="0"/>
          <p:nvPr>
            <p:ph idx="2" type="pic"/>
          </p:nvPr>
        </p:nvPicPr>
        <p:blipFill rotWithShape="1">
          <a:blip r:embed="rId3">
            <a:alphaModFix/>
          </a:blip>
          <a:srcRect b="0" l="5121" r="5122" t="0"/>
          <a:stretch/>
        </p:blipFill>
        <p:spPr>
          <a:xfrm>
            <a:off x="2011814" y="1143000"/>
            <a:ext cx="8071009"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355" name="Google Shape;355;p24"/>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rgbClr val="7F7F7F"/>
              </a:buClr>
              <a:buSzPts val="1500"/>
              <a:buNone/>
            </a:pPr>
            <a:r>
              <a:rPr lang="en-US" sz="1500"/>
              <a:t>Follow the Smithsonian Institute’s “The Star-Spangled Banner” Interactive Exhibit and collect all the stars. https://amhistory.si.edu/starspangledbanner/default.aspx</a:t>
            </a:r>
            <a:endParaRPr/>
          </a:p>
        </p:txBody>
      </p:sp>
      <p:sp>
        <p:nvSpPr>
          <p:cNvPr id="356" name="Google Shape;356;p2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57" name="Google Shape;357;p2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5"/>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pic>
        <p:nvPicPr>
          <p:cNvPr descr="A picture containing text, person, old, stone&#10;&#10;Description automatically generated" id="363" name="Google Shape;363;p25"/>
          <p:cNvPicPr preferRelativeResize="0"/>
          <p:nvPr>
            <p:ph idx="1" type="body"/>
          </p:nvPr>
        </p:nvPicPr>
        <p:blipFill rotWithShape="1">
          <a:blip r:embed="rId3">
            <a:alphaModFix/>
          </a:blip>
          <a:srcRect b="30969" l="0" r="0" t="9719"/>
          <a:stretch/>
        </p:blipFill>
        <p:spPr>
          <a:xfrm>
            <a:off x="958851" y="273053"/>
            <a:ext cx="6661151" cy="5853113"/>
          </a:xfrm>
          <a:prstGeom prst="rect">
            <a:avLst/>
          </a:prstGeom>
          <a:noFill/>
          <a:ln>
            <a:noFill/>
          </a:ln>
        </p:spPr>
      </p:pic>
      <p:sp>
        <p:nvSpPr>
          <p:cNvPr id="364" name="Google Shape;364;p25"/>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The five “civilized” tribes were the Cherokee, Chickasaw, Choctaw, Creek, and Seminole tribes of the Southeast. What did White settlers mean by “civilized”? </a:t>
            </a:r>
            <a:endParaRPr/>
          </a:p>
          <a:p>
            <a:pPr indent="0" lvl="0" marL="0" rtl="0" algn="ctr">
              <a:lnSpc>
                <a:spcPct val="125000"/>
              </a:lnSpc>
              <a:spcBef>
                <a:spcPts val="320"/>
              </a:spcBef>
              <a:spcAft>
                <a:spcPts val="0"/>
              </a:spcAft>
              <a:buClr>
                <a:srgbClr val="7F7F7F"/>
              </a:buClr>
              <a:buSzPts val="1600"/>
              <a:buNone/>
            </a:pPr>
            <a:r>
              <a:rPr lang="en-US"/>
              <a:t>Jot down an idea, and we will come back to it during the lesson.</a:t>
            </a:r>
            <a:endParaRPr/>
          </a:p>
        </p:txBody>
      </p:sp>
      <p:sp>
        <p:nvSpPr>
          <p:cNvPr id="365" name="Google Shape;365;p2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366" name="Google Shape;366;p2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367" name="Google Shape;367;p25"/>
          <p:cNvSpPr txBox="1"/>
          <p:nvPr/>
        </p:nvSpPr>
        <p:spPr>
          <a:xfrm>
            <a:off x="3336533" y="6126166"/>
            <a:ext cx="6097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chemeClr val="dk1"/>
                </a:solidFill>
                <a:latin typeface="Book Antiqua"/>
                <a:ea typeface="Book Antiqua"/>
                <a:cs typeface="Book Antiqua"/>
                <a:sym typeface="Book Antiqua"/>
              </a:rPr>
              <a:t>Photographer unknown, “Jennie Fields, survivor,” courtesy Cherokee National Archives. https://www.si.edu/newsdesk/releases/trail-tears-story-cherokee-removal-open-through-december</a:t>
            </a:r>
            <a:endParaRPr sz="1200">
              <a:solidFill>
                <a:schemeClr val="dk1"/>
              </a:solidFill>
              <a:latin typeface="Book Antiqua"/>
              <a:ea typeface="Book Antiqua"/>
              <a:cs typeface="Book Antiqua"/>
              <a:sym typeface="Book Antiqu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26"/>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7200"/>
              <a:buFont typeface="Book Antiqua"/>
              <a:buNone/>
            </a:pPr>
            <a:r>
              <a:rPr lang="en-US" sz="7200"/>
              <a:t>Andrew Jackson, Women, and the Trail of Tears</a:t>
            </a:r>
            <a:endParaRPr/>
          </a:p>
        </p:txBody>
      </p:sp>
      <p:sp>
        <p:nvSpPr>
          <p:cNvPr id="373" name="Google Shape;373;p26"/>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a:p>
            <a:pPr indent="0" lvl="0" marL="0" rtl="0" algn="ctr">
              <a:spcBef>
                <a:spcPts val="480"/>
              </a:spcBef>
              <a:spcAft>
                <a:spcPts val="0"/>
              </a:spcAft>
              <a:buClr>
                <a:srgbClr val="888888"/>
              </a:buClr>
              <a:buSzPts val="2400"/>
              <a:buNone/>
            </a:pPr>
            <a:r>
              <a:rPr lang="en-US"/>
              <a:t>The Remedial Herstory Project</a:t>
            </a:r>
            <a:endParaRPr/>
          </a:p>
        </p:txBody>
      </p:sp>
      <p:sp>
        <p:nvSpPr>
          <p:cNvPr id="374" name="Google Shape;374;p2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375" name="Google Shape;375;p2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p27"/>
          <p:cNvSpPr txBox="1"/>
          <p:nvPr>
            <p:ph type="title"/>
          </p:nvPr>
        </p:nvSpPr>
        <p:spPr>
          <a:xfrm>
            <a:off x="609600" y="145103"/>
            <a:ext cx="10972800" cy="1137863"/>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Good Feelings, 1815-1825</a:t>
            </a:r>
            <a:endParaRPr/>
          </a:p>
        </p:txBody>
      </p:sp>
      <p:pic>
        <p:nvPicPr>
          <p:cNvPr descr="A picture containing text, people, crowd&#10;&#10;Description automatically generated" id="381" name="Google Shape;381;p27"/>
          <p:cNvPicPr preferRelativeResize="0"/>
          <p:nvPr>
            <p:ph idx="1" type="body"/>
          </p:nvPr>
        </p:nvPicPr>
        <p:blipFill rotWithShape="1">
          <a:blip r:embed="rId3">
            <a:alphaModFix/>
          </a:blip>
          <a:srcRect b="0" l="0" r="0" t="0"/>
          <a:stretch/>
        </p:blipFill>
        <p:spPr>
          <a:xfrm>
            <a:off x="5796908" y="1666027"/>
            <a:ext cx="5907412" cy="3402807"/>
          </a:xfrm>
          <a:prstGeom prst="rect">
            <a:avLst/>
          </a:prstGeom>
          <a:noFill/>
          <a:ln>
            <a:noFill/>
          </a:ln>
        </p:spPr>
      </p:pic>
      <p:sp>
        <p:nvSpPr>
          <p:cNvPr id="382" name="Google Shape;382;p2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83" name="Google Shape;383;p27"/>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Associated with President James Monroe and lack of partisanship.</a:t>
            </a:r>
            <a:endParaRPr/>
          </a:p>
          <a:p>
            <a:pPr indent="-342900" lvl="0" marL="342900" rtl="0" algn="l">
              <a:spcBef>
                <a:spcPts val="480"/>
              </a:spcBef>
              <a:spcAft>
                <a:spcPts val="0"/>
              </a:spcAft>
              <a:buClr>
                <a:srgbClr val="7F7F7F"/>
              </a:buClr>
              <a:buSzPts val="2400"/>
              <a:buChar char="•"/>
            </a:pPr>
            <a:r>
              <a:rPr lang="en-US"/>
              <a:t>Pay less attention to foreign affairs after War of 1812 and the Napoleonic Wars.</a:t>
            </a:r>
            <a:endParaRPr/>
          </a:p>
          <a:p>
            <a:pPr indent="-342900" lvl="0" marL="342900" rtl="0" algn="l">
              <a:spcBef>
                <a:spcPts val="480"/>
              </a:spcBef>
              <a:spcAft>
                <a:spcPts val="0"/>
              </a:spcAft>
              <a:buClr>
                <a:srgbClr val="7F7F7F"/>
              </a:buClr>
              <a:buSzPts val="2400"/>
              <a:buChar char="•"/>
            </a:pPr>
            <a:r>
              <a:rPr lang="en-US"/>
              <a:t>Isolationism – avoid political or economic agreements and conflicts with other countries.</a:t>
            </a:r>
            <a:endParaRPr/>
          </a:p>
          <a:p>
            <a:pPr indent="-342900" lvl="0" marL="342900" rtl="0" algn="l">
              <a:spcBef>
                <a:spcPts val="480"/>
              </a:spcBef>
              <a:spcAft>
                <a:spcPts val="0"/>
              </a:spcAft>
              <a:buClr>
                <a:srgbClr val="7F7F7F"/>
              </a:buClr>
              <a:buSzPts val="2400"/>
              <a:buChar char="•"/>
            </a:pPr>
            <a:r>
              <a:rPr lang="en-US"/>
              <a:t>U.S. Protective Tariff</a:t>
            </a:r>
            <a:endParaRPr/>
          </a:p>
          <a:p>
            <a:pPr indent="-342900" lvl="0" marL="342900" rtl="0" algn="l">
              <a:spcBef>
                <a:spcPts val="480"/>
              </a:spcBef>
              <a:spcAft>
                <a:spcPts val="0"/>
              </a:spcAft>
              <a:buClr>
                <a:srgbClr val="7F7F7F"/>
              </a:buClr>
              <a:buSzPts val="2400"/>
              <a:buChar char="•"/>
            </a:pPr>
            <a:r>
              <a:rPr lang="en-US"/>
              <a:t>Second National Bank</a:t>
            </a:r>
            <a:endParaRPr/>
          </a:p>
          <a:p>
            <a:pPr indent="-190500" lvl="0" marL="342900" rtl="0" algn="l">
              <a:spcBef>
                <a:spcPts val="480"/>
              </a:spcBef>
              <a:spcAft>
                <a:spcPts val="0"/>
              </a:spcAft>
              <a:buClr>
                <a:srgbClr val="7F7F7F"/>
              </a:buClr>
              <a:buSzPts val="2400"/>
              <a:buNone/>
            </a:pPr>
            <a:r>
              <a:t/>
            </a:r>
            <a:endParaRPr/>
          </a:p>
        </p:txBody>
      </p:sp>
      <p:sp>
        <p:nvSpPr>
          <p:cNvPr id="384" name="Google Shape;384;p2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385" name="Google Shape;385;p27"/>
          <p:cNvSpPr txBox="1"/>
          <p:nvPr/>
        </p:nvSpPr>
        <p:spPr>
          <a:xfrm>
            <a:off x="291101" y="5741445"/>
            <a:ext cx="60977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Britannica, The Editors of Encyclopaedia. "Era of Good Feelings". Encyclopedia Britannica, 7 Apr. 2018, https://www.britannica.com/event/Era-of-Good-Feelings. Accessed 2 July 2021.Britannica, The Editors of Encyclopaedia. "Isolationism". Encyclopedia Britannica, 26 Nov. 2019, https://www.britannica.com/topic/isolationism-foreign-policy. Accessed 2 July 2021.</a:t>
            </a:r>
            <a:endParaRPr/>
          </a:p>
        </p:txBody>
      </p:sp>
      <p:sp>
        <p:nvSpPr>
          <p:cNvPr id="386" name="Google Shape;386;p27"/>
          <p:cNvSpPr txBox="1"/>
          <p:nvPr/>
        </p:nvSpPr>
        <p:spPr>
          <a:xfrm>
            <a:off x="5876544" y="5142517"/>
            <a:ext cx="560832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John Lewis Krimmel, </a:t>
            </a:r>
            <a:r>
              <a:rPr i="1" lang="en-US" sz="1200">
                <a:solidFill>
                  <a:schemeClr val="dk1"/>
                </a:solidFill>
                <a:latin typeface="Book Antiqua"/>
                <a:ea typeface="Book Antiqua"/>
                <a:cs typeface="Book Antiqua"/>
                <a:sym typeface="Book Antiqua"/>
              </a:rPr>
              <a:t>Fourth of July Celebration in Centre Square, Philadelphia, 1819. </a:t>
            </a:r>
            <a:r>
              <a:rPr lang="en-US" sz="1200">
                <a:solidFill>
                  <a:schemeClr val="dk1"/>
                </a:solidFill>
                <a:latin typeface="Book Antiqua"/>
                <a:ea typeface="Book Antiqua"/>
                <a:cs typeface="Book Antiqua"/>
                <a:sym typeface="Book Antiqua"/>
              </a:rPr>
              <a:t>https://en.wikipedia.org/wiki/Era_of_Good_Feelings#/media/File:4th-of-July-1819-Philadelphia-John-Lewis-Krimmel.JPG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Two basic ideas among whites about how to deal with the Indian “problem:” Civilization or Removal </a:t>
            </a:r>
            <a:endParaRPr/>
          </a:p>
          <a:p>
            <a:pPr indent="-342900" lvl="0" marL="342900" rtl="0" algn="l">
              <a:spcBef>
                <a:spcPts val="480"/>
              </a:spcBef>
              <a:spcAft>
                <a:spcPts val="0"/>
              </a:spcAft>
              <a:buClr>
                <a:srgbClr val="7F7F7F"/>
              </a:buClr>
              <a:buSzPts val="2400"/>
              <a:buChar char="•"/>
            </a:pPr>
            <a:r>
              <a:rPr b="1" lang="en-US"/>
              <a:t>Civilization: </a:t>
            </a:r>
            <a:r>
              <a:rPr lang="en-US"/>
              <a:t>thought natives could:</a:t>
            </a:r>
            <a:endParaRPr/>
          </a:p>
          <a:p>
            <a:pPr indent="-285750" lvl="1" marL="742950" rtl="0" algn="l">
              <a:spcBef>
                <a:spcPts val="320"/>
              </a:spcBef>
              <a:spcAft>
                <a:spcPts val="0"/>
              </a:spcAft>
              <a:buClr>
                <a:srgbClr val="7F7F7F"/>
              </a:buClr>
              <a:buSzPts val="1600"/>
              <a:buChar char="o"/>
            </a:pPr>
            <a:r>
              <a:rPr lang="en-US"/>
              <a:t>Become farmers</a:t>
            </a:r>
            <a:endParaRPr/>
          </a:p>
          <a:p>
            <a:pPr indent="-285750" lvl="1" marL="742950" rtl="0" algn="l">
              <a:spcBef>
                <a:spcPts val="320"/>
              </a:spcBef>
              <a:spcAft>
                <a:spcPts val="0"/>
              </a:spcAft>
              <a:buClr>
                <a:srgbClr val="7F7F7F"/>
              </a:buClr>
              <a:buSzPts val="1600"/>
              <a:buChar char="o"/>
            </a:pPr>
            <a:r>
              <a:rPr lang="en-US"/>
              <a:t>Convert to Christianity</a:t>
            </a:r>
            <a:endParaRPr/>
          </a:p>
          <a:p>
            <a:pPr indent="-285750" lvl="1" marL="742950" rtl="0" algn="l">
              <a:spcBef>
                <a:spcPts val="320"/>
              </a:spcBef>
              <a:spcAft>
                <a:spcPts val="0"/>
              </a:spcAft>
              <a:buClr>
                <a:srgbClr val="7F7F7F"/>
              </a:buClr>
              <a:buSzPts val="1600"/>
              <a:buChar char="o"/>
            </a:pPr>
            <a:r>
              <a:rPr lang="en-US"/>
              <a:t>Privately own land (instead of tribal ownership)</a:t>
            </a:r>
            <a:endParaRPr/>
          </a:p>
          <a:p>
            <a:pPr indent="-285750" lvl="1" marL="742950" rtl="0" algn="l">
              <a:spcBef>
                <a:spcPts val="320"/>
              </a:spcBef>
              <a:spcAft>
                <a:spcPts val="0"/>
              </a:spcAft>
              <a:buClr>
                <a:srgbClr val="7F7F7F"/>
              </a:buClr>
              <a:buSzPts val="1600"/>
              <a:buChar char="o"/>
            </a:pPr>
            <a:r>
              <a:rPr lang="en-US"/>
              <a:t>Learn English</a:t>
            </a:r>
            <a:endParaRPr/>
          </a:p>
          <a:p>
            <a:pPr indent="-285750" lvl="1" marL="742950" rtl="0" algn="l">
              <a:spcBef>
                <a:spcPts val="320"/>
              </a:spcBef>
              <a:spcAft>
                <a:spcPts val="0"/>
              </a:spcAft>
              <a:buClr>
                <a:srgbClr val="7F7F7F"/>
              </a:buClr>
              <a:buSzPts val="1600"/>
              <a:buChar char="o"/>
            </a:pPr>
            <a:r>
              <a:rPr lang="en-US"/>
              <a:t>Become Americans. </a:t>
            </a:r>
            <a:endParaRPr/>
          </a:p>
          <a:p>
            <a:pPr indent="-342900" lvl="0" marL="342900" rtl="0" algn="l">
              <a:spcBef>
                <a:spcPts val="480"/>
              </a:spcBef>
              <a:spcAft>
                <a:spcPts val="0"/>
              </a:spcAft>
              <a:buClr>
                <a:srgbClr val="7F7F7F"/>
              </a:buClr>
              <a:buSzPts val="2400"/>
              <a:buChar char="•"/>
            </a:pPr>
            <a:r>
              <a:rPr b="1" lang="en-US"/>
              <a:t>Removal: “</a:t>
            </a:r>
            <a:r>
              <a:rPr lang="en-US"/>
              <a:t>civilization” was never going to succeed, so find some place to settle natives.</a:t>
            </a:r>
            <a:endParaRPr/>
          </a:p>
        </p:txBody>
      </p:sp>
      <p:sp>
        <p:nvSpPr>
          <p:cNvPr id="392" name="Google Shape;392;p28"/>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Indian “Problem”</a:t>
            </a:r>
            <a:endParaRPr/>
          </a:p>
        </p:txBody>
      </p:sp>
      <p:sp>
        <p:nvSpPr>
          <p:cNvPr id="393" name="Google Shape;393;p2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394" name="Google Shape;394;p2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395" name="Google Shape;395;p28"/>
          <p:cNvSpPr txBox="1"/>
          <p:nvPr/>
        </p:nvSpPr>
        <p:spPr>
          <a:xfrm>
            <a:off x="8111447" y="6290591"/>
            <a:ext cx="566106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Trail of Tears Association. “History of the Trail.” 2017. https://nationaltota.com/trail#History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Legislation</a:t>
            </a:r>
            <a:endParaRPr/>
          </a:p>
        </p:txBody>
      </p:sp>
      <p:sp>
        <p:nvSpPr>
          <p:cNvPr id="401" name="Google Shape;401;p2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Series of treaties between U.S. government and Cherokee Nation beginning in 1791 recognized Cherokees as sovereign nation with its own laws.</a:t>
            </a:r>
            <a:endParaRPr/>
          </a:p>
          <a:p>
            <a:pPr indent="-342900" lvl="0" marL="342900" rtl="0" algn="l">
              <a:spcBef>
                <a:spcPts val="480"/>
              </a:spcBef>
              <a:spcAft>
                <a:spcPts val="0"/>
              </a:spcAft>
              <a:buClr>
                <a:srgbClr val="7F7F7F"/>
              </a:buClr>
              <a:buSzPts val="2400"/>
              <a:buChar char="•"/>
            </a:pPr>
            <a:r>
              <a:rPr lang="en-US"/>
              <a:t>U.S. forced Cherokee Nation to give up more and more land.</a:t>
            </a:r>
            <a:endParaRPr/>
          </a:p>
          <a:p>
            <a:pPr indent="-342900" lvl="0" marL="342900" rtl="0" algn="l">
              <a:spcBef>
                <a:spcPts val="480"/>
              </a:spcBef>
              <a:spcAft>
                <a:spcPts val="0"/>
              </a:spcAft>
              <a:buClr>
                <a:srgbClr val="7F7F7F"/>
              </a:buClr>
              <a:buSzPts val="2400"/>
              <a:buChar char="•"/>
            </a:pPr>
            <a:r>
              <a:rPr lang="en-US"/>
              <a:t>Cherokee Nation notified U.S. government that they would no longer cede any land in 1819.</a:t>
            </a:r>
            <a:endParaRPr/>
          </a:p>
          <a:p>
            <a:pPr indent="-342900" lvl="0" marL="342900" rtl="0" algn="l">
              <a:spcBef>
                <a:spcPts val="480"/>
              </a:spcBef>
              <a:spcAft>
                <a:spcPts val="0"/>
              </a:spcAft>
              <a:buClr>
                <a:srgbClr val="7F7F7F"/>
              </a:buClr>
              <a:buSzPts val="2400"/>
              <a:buChar char="•"/>
            </a:pPr>
            <a:r>
              <a:rPr lang="en-US"/>
              <a:t>1828: state of Georgia passed law that voided all Cherokee laws after 1830.</a:t>
            </a:r>
            <a:endParaRPr/>
          </a:p>
          <a:p>
            <a:pPr indent="-342900" lvl="0" marL="342900" rtl="0" algn="l">
              <a:spcBef>
                <a:spcPts val="480"/>
              </a:spcBef>
              <a:spcAft>
                <a:spcPts val="0"/>
              </a:spcAft>
              <a:buClr>
                <a:srgbClr val="7F7F7F"/>
              </a:buClr>
              <a:buSzPts val="2400"/>
              <a:buChar char="•"/>
            </a:pPr>
            <a:r>
              <a:rPr lang="en-US"/>
              <a:t>1830: Indian Removal Act – executive branch negotiate for Native lands.</a:t>
            </a:r>
            <a:endParaRPr/>
          </a:p>
          <a:p>
            <a:pPr indent="-342900" lvl="0" marL="342900" rtl="0" algn="l">
              <a:spcBef>
                <a:spcPts val="480"/>
              </a:spcBef>
              <a:spcAft>
                <a:spcPts val="0"/>
              </a:spcAft>
              <a:buClr>
                <a:srgbClr val="7F7F7F"/>
              </a:buClr>
              <a:buSzPts val="2400"/>
              <a:buChar char="•"/>
            </a:pPr>
            <a:r>
              <a:rPr lang="en-US"/>
              <a:t>1831: Choctaw is first nation to be driven entirely from Native lands. </a:t>
            </a:r>
            <a:endParaRPr/>
          </a:p>
        </p:txBody>
      </p:sp>
      <p:sp>
        <p:nvSpPr>
          <p:cNvPr id="402" name="Google Shape;402;p2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03" name="Google Shape;403;p2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04" name="Google Shape;404;p29"/>
          <p:cNvSpPr txBox="1"/>
          <p:nvPr/>
        </p:nvSpPr>
        <p:spPr>
          <a:xfrm>
            <a:off x="8111447" y="6259769"/>
            <a:ext cx="566106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Trail of Tears Association. “History of the Trail.” 2017. https://nationaltota.com/trail#History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3"/>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Cult of Domesticity</a:t>
            </a:r>
            <a:endParaRPr/>
          </a:p>
        </p:txBody>
      </p:sp>
      <p:sp>
        <p:nvSpPr>
          <p:cNvPr id="135" name="Google Shape;135;p3"/>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“The power of woman is her dependence.  A woman who gives up that dependence on man to become a reformer yields the power God has given her for her protection, and her character becomes unnatural!” –Christian Minister, 1830</a:t>
            </a:r>
            <a:endParaRPr/>
          </a:p>
        </p:txBody>
      </p:sp>
      <p:sp>
        <p:nvSpPr>
          <p:cNvPr id="136" name="Google Shape;136;p3"/>
          <p:cNvSpPr txBox="1"/>
          <p:nvPr>
            <p:ph idx="2" type="body"/>
          </p:nvPr>
        </p:nvSpPr>
        <p:spPr>
          <a:xfrm>
            <a:off x="808736" y="1599883"/>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 woman’s “sphere” was in the home, a refuge.</a:t>
            </a:r>
            <a:endParaRPr/>
          </a:p>
          <a:p>
            <a:pPr indent="-342900" lvl="0" marL="342900" rtl="0" algn="l">
              <a:spcBef>
                <a:spcPts val="480"/>
              </a:spcBef>
              <a:spcAft>
                <a:spcPts val="0"/>
              </a:spcAft>
              <a:buClr>
                <a:srgbClr val="7F7F7F"/>
              </a:buClr>
              <a:buSzPts val="2400"/>
              <a:buChar char="•"/>
            </a:pPr>
            <a:r>
              <a:rPr lang="en-US"/>
              <a:t>Her role was to “civilize” and educate her husband and family.</a:t>
            </a:r>
            <a:endParaRPr/>
          </a:p>
          <a:p>
            <a:pPr indent="-342900" lvl="0" marL="342900" rtl="0" algn="l">
              <a:spcBef>
                <a:spcPts val="480"/>
              </a:spcBef>
              <a:spcAft>
                <a:spcPts val="0"/>
              </a:spcAft>
              <a:buClr>
                <a:srgbClr val="7F7F7F"/>
              </a:buClr>
              <a:buSzPts val="2400"/>
              <a:buChar char="•"/>
            </a:pPr>
            <a:r>
              <a:rPr lang="en-US"/>
              <a:t>Emphasized in women's magazines, advice books, religious journals, newspapers, fiction, and popular culture.</a:t>
            </a:r>
            <a:endParaRPr/>
          </a:p>
          <a:p>
            <a:pPr indent="-190500" lvl="0" marL="342900" rtl="0" algn="l">
              <a:spcBef>
                <a:spcPts val="480"/>
              </a:spcBef>
              <a:spcAft>
                <a:spcPts val="0"/>
              </a:spcAft>
              <a:buClr>
                <a:srgbClr val="7F7F7F"/>
              </a:buClr>
              <a:buSzPts val="2400"/>
              <a:buNone/>
            </a:pPr>
            <a:r>
              <a:t/>
            </a:r>
            <a:endParaRPr/>
          </a:p>
        </p:txBody>
      </p:sp>
      <p:sp>
        <p:nvSpPr>
          <p:cNvPr id="137" name="Google Shape;137;p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38" name="Google Shape;138;p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Map&#10;&#10;Description automatically generated" id="409" name="Google Shape;409;p30"/>
          <p:cNvPicPr preferRelativeResize="0"/>
          <p:nvPr>
            <p:ph idx="1" type="body"/>
          </p:nvPr>
        </p:nvPicPr>
        <p:blipFill rotWithShape="1">
          <a:blip r:embed="rId3">
            <a:alphaModFix/>
          </a:blip>
          <a:srcRect b="0" l="0" r="0" t="0"/>
          <a:stretch/>
        </p:blipFill>
        <p:spPr>
          <a:xfrm>
            <a:off x="448635" y="266700"/>
            <a:ext cx="9804973" cy="6446769"/>
          </a:xfrm>
          <a:prstGeom prst="rect">
            <a:avLst/>
          </a:prstGeom>
          <a:noFill/>
          <a:ln>
            <a:noFill/>
          </a:ln>
        </p:spPr>
      </p:pic>
      <p:sp>
        <p:nvSpPr>
          <p:cNvPr id="410" name="Google Shape;410;p3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latin typeface="Century Gothic"/>
                <a:ea typeface="Century Gothic"/>
                <a:cs typeface="Century Gothic"/>
                <a:sym typeface="Century Gothic"/>
              </a:rPr>
              <a:t>The Remedial Herstory Project</a:t>
            </a:r>
            <a:endParaRPr/>
          </a:p>
        </p:txBody>
      </p:sp>
      <p:sp>
        <p:nvSpPr>
          <p:cNvPr id="411" name="Google Shape;411;p30"/>
          <p:cNvSpPr/>
          <p:nvPr/>
        </p:nvSpPr>
        <p:spPr>
          <a:xfrm>
            <a:off x="9881660" y="266700"/>
            <a:ext cx="1861705" cy="6446769"/>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Book Antiqua"/>
              <a:ea typeface="Book Antiqua"/>
              <a:cs typeface="Book Antiqua"/>
              <a:sym typeface="Book Antiqua"/>
            </a:endParaRPr>
          </a:p>
        </p:txBody>
      </p:sp>
      <p:sp>
        <p:nvSpPr>
          <p:cNvPr id="412" name="Google Shape;412;p30"/>
          <p:cNvSpPr/>
          <p:nvPr/>
        </p:nvSpPr>
        <p:spPr>
          <a:xfrm>
            <a:off x="9606337" y="266700"/>
            <a:ext cx="441789" cy="6446769"/>
          </a:xfrm>
          <a:prstGeom prst="rect">
            <a:avLst/>
          </a:prstGeom>
          <a:solidFill>
            <a:schemeClr val="lt1"/>
          </a:solidFill>
          <a:ln cap="flat" cmpd="sng" w="285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Book Antiqua"/>
              <a:ea typeface="Book Antiqua"/>
              <a:cs typeface="Book Antiqua"/>
              <a:sym typeface="Book Antiqua"/>
            </a:endParaRPr>
          </a:p>
        </p:txBody>
      </p:sp>
      <p:sp>
        <p:nvSpPr>
          <p:cNvPr id="413" name="Google Shape;413;p3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14" name="Google Shape;414;p30"/>
          <p:cNvSpPr txBox="1"/>
          <p:nvPr/>
        </p:nvSpPr>
        <p:spPr>
          <a:xfrm>
            <a:off x="7876118" y="266700"/>
            <a:ext cx="4011084" cy="20955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lang="en-US" sz="1200">
                <a:solidFill>
                  <a:schemeClr val="dk1"/>
                </a:solidFill>
                <a:latin typeface="Book Antiqua"/>
                <a:ea typeface="Book Antiqua"/>
                <a:cs typeface="Book Antiqua"/>
                <a:sym typeface="Book Antiqua"/>
              </a:rPr>
              <a:t>(Adapted from Sam Bowers Hilliard, "Indian Land Cessions" [detail], Map Supplement 16, Annals of the Association of American Geographers, vol. 62, no. 2 [June 1972].) https://www.nps.gov/articles/the-trail-of-tears-and-the-forced-relocation-of-the-cherokee-nation-teaching-with-historic-places.htm</a:t>
            </a:r>
            <a:br>
              <a:rPr lang="en-US" sz="1200">
                <a:solidFill>
                  <a:schemeClr val="dk1"/>
                </a:solidFill>
                <a:latin typeface="Book Antiqua"/>
                <a:ea typeface="Book Antiqua"/>
                <a:cs typeface="Book Antiqua"/>
                <a:sym typeface="Book Antiqua"/>
              </a:rPr>
            </a:br>
            <a:endParaRPr sz="1200">
              <a:solidFill>
                <a:schemeClr val="dk1"/>
              </a:solidFill>
              <a:latin typeface="Book Antiqua"/>
              <a:ea typeface="Book Antiqua"/>
              <a:cs typeface="Book Antiqua"/>
              <a:sym typeface="Book Antiqua"/>
            </a:endParaRPr>
          </a:p>
        </p:txBody>
      </p:sp>
      <p:sp>
        <p:nvSpPr>
          <p:cNvPr id="415" name="Google Shape;415;p30"/>
          <p:cNvSpPr txBox="1"/>
          <p:nvPr/>
        </p:nvSpPr>
        <p:spPr>
          <a:xfrm>
            <a:off x="7600795" y="2548986"/>
            <a:ext cx="4011084" cy="3687763"/>
          </a:xfrm>
          <a:prstGeom prst="rect">
            <a:avLst/>
          </a:prstGeom>
          <a:noFill/>
          <a:ln>
            <a:noFill/>
          </a:ln>
        </p:spPr>
        <p:txBody>
          <a:bodyPr anchorCtr="0" anchor="t" bIns="45700" lIns="91425" spcFirstLastPara="1" rIns="91425" wrap="square" tIns="45700">
            <a:normAutofit/>
          </a:bodyPr>
          <a:lstStyle/>
          <a:p>
            <a:pPr indent="0" lvl="0" marL="0" marR="0" rtl="0" algn="ctr">
              <a:lnSpc>
                <a:spcPct val="125000"/>
              </a:lnSpc>
              <a:spcBef>
                <a:spcPts val="0"/>
              </a:spcBef>
              <a:spcAft>
                <a:spcPts val="0"/>
              </a:spcAft>
              <a:buNone/>
            </a:pPr>
            <a:r>
              <a:rPr b="0" i="0" lang="en-US" sz="1600">
                <a:solidFill>
                  <a:srgbClr val="7F7F7F"/>
                </a:solidFill>
                <a:latin typeface="Book Antiqua"/>
                <a:ea typeface="Book Antiqua"/>
                <a:cs typeface="Book Antiqua"/>
                <a:sym typeface="Book Antiqua"/>
              </a:rPr>
              <a:t>Key:</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1. Seminole</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2. Creek</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3. Choctaw</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4. Chickasaw</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5. Cherokee</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6. Quapaw</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7. Osage</a:t>
            </a:r>
            <a:br>
              <a:rPr lang="en-US" sz="1600">
                <a:solidFill>
                  <a:srgbClr val="7F7F7F"/>
                </a:solidFill>
                <a:latin typeface="Book Antiqua"/>
                <a:ea typeface="Book Antiqua"/>
                <a:cs typeface="Book Antiqua"/>
                <a:sym typeface="Book Antiqua"/>
              </a:rPr>
            </a:br>
            <a:r>
              <a:rPr b="0" i="0" lang="en-US" sz="1600">
                <a:solidFill>
                  <a:srgbClr val="7F7F7F"/>
                </a:solidFill>
                <a:latin typeface="Book Antiqua"/>
                <a:ea typeface="Book Antiqua"/>
                <a:cs typeface="Book Antiqua"/>
                <a:sym typeface="Book Antiqua"/>
              </a:rPr>
              <a:t>8. Illinois Confederation</a:t>
            </a:r>
            <a:endParaRPr sz="1600">
              <a:solidFill>
                <a:srgbClr val="7F7F7F"/>
              </a:solidFill>
              <a:latin typeface="Book Antiqua"/>
              <a:ea typeface="Book Antiqua"/>
              <a:cs typeface="Book Antiqua"/>
              <a:sym typeface="Book Antiqua"/>
            </a:endParaRPr>
          </a:p>
        </p:txBody>
      </p:sp>
      <p:cxnSp>
        <p:nvCxnSpPr>
          <p:cNvPr id="416" name="Google Shape;416;p30"/>
          <p:cNvCxnSpPr/>
          <p:nvPr/>
        </p:nvCxnSpPr>
        <p:spPr>
          <a:xfrm>
            <a:off x="9370031" y="266700"/>
            <a:ext cx="1387012" cy="0"/>
          </a:xfrm>
          <a:prstGeom prst="straightConnector1">
            <a:avLst/>
          </a:prstGeom>
          <a:noFill/>
          <a:ln cap="flat" cmpd="sng" w="12700">
            <a:solidFill>
              <a:schemeClr val="dk1"/>
            </a:solidFill>
            <a:prstDash val="solid"/>
            <a:round/>
            <a:headEnd len="sm" w="sm" type="none"/>
            <a:tailEnd len="sm" w="sm" type="none"/>
          </a:ln>
        </p:spPr>
      </p:cxnSp>
      <p:cxnSp>
        <p:nvCxnSpPr>
          <p:cNvPr id="417" name="Google Shape;417;p30"/>
          <p:cNvCxnSpPr/>
          <p:nvPr/>
        </p:nvCxnSpPr>
        <p:spPr>
          <a:xfrm>
            <a:off x="8988175" y="6713469"/>
            <a:ext cx="1387012" cy="0"/>
          </a:xfrm>
          <a:prstGeom prst="straightConnector1">
            <a:avLst/>
          </a:prstGeom>
          <a:noFill/>
          <a:ln cap="flat" cmpd="sng" w="12700">
            <a:solidFill>
              <a:schemeClr val="dk1"/>
            </a:solidFill>
            <a:prstDash val="solid"/>
            <a:round/>
            <a:headEnd len="sm" w="sm" type="none"/>
            <a:tailEnd len="sm" w="sm" type="non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“Civilized” Natives</a:t>
            </a:r>
            <a:endParaRPr/>
          </a:p>
        </p:txBody>
      </p:sp>
      <p:sp>
        <p:nvSpPr>
          <p:cNvPr id="423" name="Google Shape;423;p31"/>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The Cherokee were the most “civilized” native tribe, they had a newspaper and many had converted; they adopted a Constitution; they had farms and owned slaves. </a:t>
            </a:r>
            <a:endParaRPr/>
          </a:p>
          <a:p>
            <a:pPr indent="-342900" lvl="0" marL="342900" rtl="0" algn="l">
              <a:spcBef>
                <a:spcPts val="480"/>
              </a:spcBef>
              <a:spcAft>
                <a:spcPts val="0"/>
              </a:spcAft>
              <a:buClr>
                <a:srgbClr val="7F7F7F"/>
              </a:buClr>
              <a:buSzPts val="2400"/>
              <a:buChar char="•"/>
            </a:pPr>
            <a:r>
              <a:rPr lang="en-US"/>
              <a:t>By </a:t>
            </a:r>
            <a:r>
              <a:rPr b="1" lang="en-US"/>
              <a:t>1810, </a:t>
            </a:r>
            <a:r>
              <a:rPr lang="en-US"/>
              <a:t>many Native Americans began to migrate west voluntarily, but most refused. </a:t>
            </a:r>
            <a:endParaRPr/>
          </a:p>
        </p:txBody>
      </p:sp>
      <p:pic>
        <p:nvPicPr>
          <p:cNvPr id="424" name="Google Shape;424;p31"/>
          <p:cNvPicPr preferRelativeResize="0"/>
          <p:nvPr>
            <p:ph idx="4294967295" type="body"/>
          </p:nvPr>
        </p:nvPicPr>
        <p:blipFill rotWithShape="1">
          <a:blip r:embed="rId3">
            <a:alphaModFix/>
          </a:blip>
          <a:srcRect b="0" l="13206" r="13206" t="0"/>
          <a:stretch/>
        </p:blipFill>
        <p:spPr>
          <a:xfrm>
            <a:off x="6193535" y="2240280"/>
            <a:ext cx="5071872" cy="3877056"/>
          </a:xfrm>
          <a:prstGeom prst="rect">
            <a:avLst/>
          </a:prstGeom>
          <a:noFill/>
          <a:ln>
            <a:noFill/>
          </a:ln>
        </p:spPr>
      </p:pic>
      <p:sp>
        <p:nvSpPr>
          <p:cNvPr id="425" name="Google Shape;425;p3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26" name="Google Shape;426;p3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27" name="Google Shape;427;p31"/>
          <p:cNvSpPr txBox="1"/>
          <p:nvPr/>
        </p:nvSpPr>
        <p:spPr>
          <a:xfrm>
            <a:off x="688369" y="5881864"/>
            <a:ext cx="4715838"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“Trail of Tears.” HISTORY. Last updated July 7, 2020. https://www.history.com/topics/native-american-history/trail-of-tears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Andrew Jackson</a:t>
            </a:r>
            <a:endParaRPr/>
          </a:p>
        </p:txBody>
      </p:sp>
      <p:sp>
        <p:nvSpPr>
          <p:cNvPr id="433" name="Google Shape;433;p32"/>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From Waxhaws, west of Appalachians.</a:t>
            </a:r>
            <a:endParaRPr/>
          </a:p>
          <a:p>
            <a:pPr indent="-285750" lvl="1" marL="742950" rtl="0" algn="l">
              <a:spcBef>
                <a:spcPts val="320"/>
              </a:spcBef>
              <a:spcAft>
                <a:spcPts val="0"/>
              </a:spcAft>
              <a:buClr>
                <a:srgbClr val="7F7F7F"/>
              </a:buClr>
              <a:buSzPts val="1600"/>
              <a:buChar char="o"/>
            </a:pPr>
            <a:r>
              <a:rPr lang="en-US"/>
              <a:t>Either North or South Carolina. Both states claim Jackson; Jackson insisted he was from S.C.</a:t>
            </a:r>
            <a:endParaRPr/>
          </a:p>
          <a:p>
            <a:pPr indent="-342900" lvl="0" marL="342900" rtl="0" algn="l">
              <a:spcBef>
                <a:spcPts val="480"/>
              </a:spcBef>
              <a:spcAft>
                <a:spcPts val="0"/>
              </a:spcAft>
              <a:buClr>
                <a:srgbClr val="7F7F7F"/>
              </a:buClr>
              <a:buSzPts val="2400"/>
              <a:buChar char="•"/>
            </a:pPr>
            <a:r>
              <a:rPr lang="en-US"/>
              <a:t>A hero of the War of 1812 and a General of the Indian Wars.</a:t>
            </a:r>
            <a:endParaRPr/>
          </a:p>
          <a:p>
            <a:pPr indent="-342900" lvl="0" marL="342900" rtl="0" algn="l">
              <a:spcBef>
                <a:spcPts val="480"/>
              </a:spcBef>
              <a:spcAft>
                <a:spcPts val="0"/>
              </a:spcAft>
              <a:buClr>
                <a:srgbClr val="7F7F7F"/>
              </a:buClr>
              <a:buSzPts val="2400"/>
              <a:buChar char="•"/>
            </a:pPr>
            <a:r>
              <a:rPr lang="en-US"/>
              <a:t>Forced natives west and south with brutal violence.</a:t>
            </a:r>
            <a:endParaRPr/>
          </a:p>
          <a:p>
            <a:pPr indent="-342900" lvl="0" marL="342900" rtl="0" algn="l">
              <a:spcBef>
                <a:spcPts val="480"/>
              </a:spcBef>
              <a:spcAft>
                <a:spcPts val="0"/>
              </a:spcAft>
              <a:buClr>
                <a:srgbClr val="7F7F7F"/>
              </a:buClr>
              <a:buSzPts val="2400"/>
              <a:buChar char="•"/>
            </a:pPr>
            <a:r>
              <a:rPr lang="en-US"/>
              <a:t>Considered himself the “common man.”</a:t>
            </a:r>
            <a:endParaRPr/>
          </a:p>
        </p:txBody>
      </p:sp>
      <p:pic>
        <p:nvPicPr>
          <p:cNvPr id="434" name="Google Shape;434;p32"/>
          <p:cNvPicPr preferRelativeResize="0"/>
          <p:nvPr>
            <p:ph idx="4294967295" type="body"/>
          </p:nvPr>
        </p:nvPicPr>
        <p:blipFill rotWithShape="1">
          <a:blip r:embed="rId3">
            <a:alphaModFix/>
          </a:blip>
          <a:srcRect b="0" l="11737" r="11736" t="0"/>
          <a:stretch/>
        </p:blipFill>
        <p:spPr>
          <a:xfrm>
            <a:off x="6193535" y="1767669"/>
            <a:ext cx="5071872" cy="3877056"/>
          </a:xfrm>
          <a:prstGeom prst="rect">
            <a:avLst/>
          </a:prstGeom>
          <a:noFill/>
          <a:ln>
            <a:noFill/>
          </a:ln>
        </p:spPr>
      </p:pic>
      <p:sp>
        <p:nvSpPr>
          <p:cNvPr id="435" name="Google Shape;435;p3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36" name="Google Shape;436;p3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37" name="Google Shape;437;p32"/>
          <p:cNvSpPr txBox="1"/>
          <p:nvPr/>
        </p:nvSpPr>
        <p:spPr>
          <a:xfrm>
            <a:off x="289960" y="6010584"/>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“Andrew Jackson.” HISTORY. Last updated May 18, 2020. https://www.history.com/topics/us-presidents/andrew-jackson</a:t>
            </a:r>
            <a:endParaRPr/>
          </a:p>
        </p:txBody>
      </p:sp>
      <p:sp>
        <p:nvSpPr>
          <p:cNvPr id="438" name="Google Shape;438;p32"/>
          <p:cNvSpPr txBox="1"/>
          <p:nvPr/>
        </p:nvSpPr>
        <p:spPr>
          <a:xfrm>
            <a:off x="6315458" y="5644725"/>
            <a:ext cx="484227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Currier &amp; Ives, </a:t>
            </a:r>
            <a:r>
              <a:rPr i="1" lang="en-US" sz="1200">
                <a:solidFill>
                  <a:schemeClr val="dk1"/>
                </a:solidFill>
                <a:latin typeface="Book Antiqua"/>
                <a:ea typeface="Book Antiqua"/>
                <a:cs typeface="Book Antiqua"/>
                <a:sym typeface="Book Antiqua"/>
              </a:rPr>
              <a:t>The Brave Boy of the Waxhaws, </a:t>
            </a:r>
            <a:r>
              <a:rPr lang="en-US" sz="1200">
                <a:solidFill>
                  <a:schemeClr val="dk1"/>
                </a:solidFill>
                <a:latin typeface="Book Antiqua"/>
                <a:ea typeface="Book Antiqua"/>
                <a:cs typeface="Book Antiqua"/>
                <a:sym typeface="Book Antiqua"/>
              </a:rPr>
              <a:t>1876. https://artsandculture.google.com/culturalinstitute/beta/asset/the-brave-boy-of-the-waxhaws-currier-ives/6gGQv2QWg_NGrg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3"/>
          <p:cNvSpPr txBox="1"/>
          <p:nvPr>
            <p:ph type="title"/>
          </p:nvPr>
        </p:nvSpPr>
        <p:spPr>
          <a:xfrm>
            <a:off x="609600" y="0"/>
            <a:ext cx="10972800" cy="1187454"/>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Election of 1824</a:t>
            </a:r>
            <a:endParaRPr/>
          </a:p>
        </p:txBody>
      </p:sp>
      <p:sp>
        <p:nvSpPr>
          <p:cNvPr id="444" name="Google Shape;444;p33"/>
          <p:cNvSpPr txBox="1"/>
          <p:nvPr>
            <p:ph idx="1" type="body"/>
          </p:nvPr>
        </p:nvSpPr>
        <p:spPr>
          <a:xfrm>
            <a:off x="6197600" y="119516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120000"/>
              </a:lnSpc>
              <a:spcBef>
                <a:spcPts val="0"/>
              </a:spcBef>
              <a:spcAft>
                <a:spcPts val="0"/>
              </a:spcAft>
              <a:buClr>
                <a:srgbClr val="7F7F7F"/>
              </a:buClr>
              <a:buSzPts val="2400"/>
              <a:buChar char="•"/>
            </a:pPr>
            <a:r>
              <a:rPr lang="en-US"/>
              <a:t>Jackson and J. Q. Adams ran against each other for the presidency.</a:t>
            </a:r>
            <a:endParaRPr/>
          </a:p>
          <a:p>
            <a:pPr indent="-342900" lvl="0" marL="342900" rtl="0" algn="l">
              <a:lnSpc>
                <a:spcPct val="120000"/>
              </a:lnSpc>
              <a:spcBef>
                <a:spcPts val="0"/>
              </a:spcBef>
              <a:spcAft>
                <a:spcPts val="0"/>
              </a:spcAft>
              <a:buClr>
                <a:srgbClr val="7F7F7F"/>
              </a:buClr>
              <a:buSzPts val="2400"/>
              <a:buChar char="•"/>
            </a:pPr>
            <a:r>
              <a:rPr lang="en-US"/>
              <a:t>Jackson won the plurality of votes. </a:t>
            </a:r>
            <a:endParaRPr/>
          </a:p>
          <a:p>
            <a:pPr indent="-342900" lvl="0" marL="342900" rtl="0" algn="l">
              <a:lnSpc>
                <a:spcPct val="120000"/>
              </a:lnSpc>
              <a:spcBef>
                <a:spcPts val="0"/>
              </a:spcBef>
              <a:spcAft>
                <a:spcPts val="0"/>
              </a:spcAft>
              <a:buClr>
                <a:srgbClr val="7F7F7F"/>
              </a:buClr>
              <a:buSzPts val="2400"/>
              <a:buChar char="•"/>
            </a:pPr>
            <a:r>
              <a:rPr lang="en-US"/>
              <a:t>J.Q. Adams convinced Clay to withdraw causing all the Clay supporters to put their weight behind Adams. </a:t>
            </a:r>
            <a:endParaRPr/>
          </a:p>
          <a:p>
            <a:pPr indent="-342900" lvl="0" marL="342900" rtl="0" algn="l">
              <a:lnSpc>
                <a:spcPct val="120000"/>
              </a:lnSpc>
              <a:spcBef>
                <a:spcPts val="0"/>
              </a:spcBef>
              <a:spcAft>
                <a:spcPts val="0"/>
              </a:spcAft>
              <a:buClr>
                <a:srgbClr val="7F7F7F"/>
              </a:buClr>
              <a:buSzPts val="2400"/>
              <a:buChar char="•"/>
            </a:pPr>
            <a:r>
              <a:rPr lang="en-US"/>
              <a:t>Jackson called it the corrupt bargain.</a:t>
            </a:r>
            <a:endParaRPr/>
          </a:p>
        </p:txBody>
      </p:sp>
      <p:sp>
        <p:nvSpPr>
          <p:cNvPr id="445" name="Google Shape;445;p3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46" name="Google Shape;446;p3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47" name="Google Shape;447;p33"/>
          <p:cNvSpPr txBox="1"/>
          <p:nvPr/>
        </p:nvSpPr>
        <p:spPr>
          <a:xfrm>
            <a:off x="6197600" y="6077250"/>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“Andrew Jackson.” HISTORY. Last updated May 18, 2020. https://www.history.com/topics/us-presidents/andrew-jackson</a:t>
            </a:r>
            <a:endParaRPr/>
          </a:p>
        </p:txBody>
      </p:sp>
      <p:pic>
        <p:nvPicPr>
          <p:cNvPr descr="A picture containing person, indoor, dark&#10;&#10;Description automatically generated" id="448" name="Google Shape;448;p33"/>
          <p:cNvPicPr preferRelativeResize="0"/>
          <p:nvPr>
            <p:ph idx="2" type="body"/>
          </p:nvPr>
        </p:nvPicPr>
        <p:blipFill rotWithShape="1">
          <a:blip r:embed="rId3">
            <a:alphaModFix/>
          </a:blip>
          <a:srcRect b="0" l="0" r="0" t="0"/>
          <a:stretch/>
        </p:blipFill>
        <p:spPr>
          <a:xfrm>
            <a:off x="1162295" y="1277034"/>
            <a:ext cx="3733619" cy="4525963"/>
          </a:xfrm>
          <a:prstGeom prst="rect">
            <a:avLst/>
          </a:prstGeom>
          <a:noFill/>
          <a:ln>
            <a:noFill/>
          </a:ln>
        </p:spPr>
      </p:pic>
      <p:sp>
        <p:nvSpPr>
          <p:cNvPr id="449" name="Google Shape;449;p33"/>
          <p:cNvSpPr txBox="1"/>
          <p:nvPr/>
        </p:nvSpPr>
        <p:spPr>
          <a:xfrm>
            <a:off x="621316" y="5802997"/>
            <a:ext cx="48155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Thomas Sully, </a:t>
            </a:r>
            <a:r>
              <a:rPr i="1" lang="en-US" sz="1200">
                <a:solidFill>
                  <a:schemeClr val="dk1"/>
                </a:solidFill>
                <a:latin typeface="Book Antiqua"/>
                <a:ea typeface="Book Antiqua"/>
                <a:cs typeface="Book Antiqua"/>
                <a:sym typeface="Book Antiqua"/>
              </a:rPr>
              <a:t>Jackson in 1824,</a:t>
            </a:r>
            <a:r>
              <a:rPr lang="en-US" sz="1200">
                <a:solidFill>
                  <a:schemeClr val="dk1"/>
                </a:solidFill>
                <a:latin typeface="Book Antiqua"/>
                <a:ea typeface="Book Antiqua"/>
                <a:cs typeface="Book Antiqua"/>
                <a:sym typeface="Book Antiqua"/>
              </a:rPr>
              <a:t> painting, 1824. https://en.wikipedia.org/wiki/Andrew_Jackson#/media/File:Andrew_Jackson.jpg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34"/>
          <p:cNvSpPr txBox="1"/>
          <p:nvPr>
            <p:ph type="title"/>
          </p:nvPr>
        </p:nvSpPr>
        <p:spPr>
          <a:xfrm>
            <a:off x="609600" y="0"/>
            <a:ext cx="10972800" cy="1187454"/>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Election of 1828</a:t>
            </a:r>
            <a:endParaRPr/>
          </a:p>
        </p:txBody>
      </p:sp>
      <p:sp>
        <p:nvSpPr>
          <p:cNvPr id="455" name="Google Shape;455;p34"/>
          <p:cNvSpPr txBox="1"/>
          <p:nvPr>
            <p:ph idx="1" type="body"/>
          </p:nvPr>
        </p:nvSpPr>
        <p:spPr>
          <a:xfrm>
            <a:off x="6197600" y="1195163"/>
            <a:ext cx="5384800" cy="452596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lnSpc>
                <a:spcPct val="120000"/>
              </a:lnSpc>
              <a:spcBef>
                <a:spcPts val="0"/>
              </a:spcBef>
              <a:spcAft>
                <a:spcPts val="0"/>
              </a:spcAft>
              <a:buClr>
                <a:srgbClr val="7F7F7F"/>
              </a:buClr>
              <a:buSzPct val="100000"/>
              <a:buChar char="•"/>
            </a:pPr>
            <a:r>
              <a:rPr lang="en-US"/>
              <a:t>Jackson and J. Q. Adams ran against each other again.</a:t>
            </a:r>
            <a:endParaRPr/>
          </a:p>
          <a:p>
            <a:pPr indent="-342900" lvl="0" marL="342900" rtl="0" algn="l">
              <a:lnSpc>
                <a:spcPct val="120000"/>
              </a:lnSpc>
              <a:spcBef>
                <a:spcPts val="0"/>
              </a:spcBef>
              <a:spcAft>
                <a:spcPts val="0"/>
              </a:spcAft>
              <a:buClr>
                <a:srgbClr val="7F7F7F"/>
              </a:buClr>
              <a:buSzPct val="100000"/>
              <a:buChar char="•"/>
            </a:pPr>
            <a:r>
              <a:rPr lang="en-US"/>
              <a:t>One of the worst elections in US History for nastiness.</a:t>
            </a:r>
            <a:endParaRPr/>
          </a:p>
          <a:p>
            <a:pPr indent="-285750" lvl="1" marL="742950" rtl="0" algn="l">
              <a:lnSpc>
                <a:spcPct val="120000"/>
              </a:lnSpc>
              <a:spcBef>
                <a:spcPts val="0"/>
              </a:spcBef>
              <a:spcAft>
                <a:spcPts val="0"/>
              </a:spcAft>
              <a:buClr>
                <a:srgbClr val="7F7F7F"/>
              </a:buClr>
              <a:buSzPct val="100000"/>
              <a:buChar char="o"/>
            </a:pPr>
            <a:r>
              <a:rPr lang="en-US"/>
              <a:t>Anti-Adams people accused him of hiring a servant girl a visiting Russian ambassador…</a:t>
            </a:r>
            <a:endParaRPr/>
          </a:p>
          <a:p>
            <a:pPr indent="-285750" lvl="1" marL="742950" rtl="0" algn="l">
              <a:lnSpc>
                <a:spcPct val="120000"/>
              </a:lnSpc>
              <a:spcBef>
                <a:spcPts val="0"/>
              </a:spcBef>
              <a:spcAft>
                <a:spcPts val="0"/>
              </a:spcAft>
              <a:buClr>
                <a:srgbClr val="7F7F7F"/>
              </a:buClr>
              <a:buSzPct val="100000"/>
              <a:buChar char="o"/>
            </a:pPr>
            <a:r>
              <a:rPr lang="en-US"/>
              <a:t>Adams was accused of gambling in the White House.</a:t>
            </a:r>
            <a:endParaRPr/>
          </a:p>
          <a:p>
            <a:pPr indent="-342900" lvl="0" marL="342900" rtl="0" algn="l">
              <a:lnSpc>
                <a:spcPct val="120000"/>
              </a:lnSpc>
              <a:spcBef>
                <a:spcPts val="0"/>
              </a:spcBef>
              <a:spcAft>
                <a:spcPts val="0"/>
              </a:spcAft>
              <a:buClr>
                <a:srgbClr val="7F7F7F"/>
              </a:buClr>
              <a:buSzPct val="100000"/>
              <a:buFont typeface="Book Antiqua"/>
              <a:buChar char="•"/>
            </a:pPr>
            <a:r>
              <a:rPr lang="en-US"/>
              <a:t>Jackson’s wife, Rachel, died of a heart attack. He blamed Adams and Clay and never forgave them.</a:t>
            </a:r>
            <a:endParaRPr/>
          </a:p>
          <a:p>
            <a:pPr indent="-342900" lvl="0" marL="342900" rtl="0" algn="l">
              <a:lnSpc>
                <a:spcPct val="120000"/>
              </a:lnSpc>
              <a:spcBef>
                <a:spcPts val="0"/>
              </a:spcBef>
              <a:spcAft>
                <a:spcPts val="0"/>
              </a:spcAft>
              <a:buClr>
                <a:srgbClr val="7F7F7F"/>
              </a:buClr>
              <a:buSzPct val="100000"/>
              <a:buFont typeface="Book Antiqua"/>
              <a:buChar char="•"/>
            </a:pPr>
            <a:r>
              <a:rPr lang="en-US"/>
              <a:t>Jackson won, running on an anti-Indian policy.</a:t>
            </a:r>
            <a:endParaRPr/>
          </a:p>
        </p:txBody>
      </p:sp>
      <p:sp>
        <p:nvSpPr>
          <p:cNvPr id="456" name="Google Shape;456;p3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57" name="Google Shape;457;p3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58" name="Google Shape;458;p34"/>
          <p:cNvSpPr txBox="1"/>
          <p:nvPr/>
        </p:nvSpPr>
        <p:spPr>
          <a:xfrm>
            <a:off x="6096000" y="5596642"/>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“Andrew Jackson.” HISTORY. Last updated May 18, 2020. https://www.history.com/topics/us-presidents/andrew-jackson</a:t>
            </a:r>
            <a:endParaRPr/>
          </a:p>
        </p:txBody>
      </p:sp>
      <p:pic>
        <p:nvPicPr>
          <p:cNvPr descr="A painting of a person&#10;&#10;Description automatically generated with medium confidence" id="459" name="Google Shape;459;p34"/>
          <p:cNvPicPr preferRelativeResize="0"/>
          <p:nvPr>
            <p:ph idx="2" type="body"/>
          </p:nvPr>
        </p:nvPicPr>
        <p:blipFill rotWithShape="1">
          <a:blip r:embed="rId3">
            <a:alphaModFix/>
          </a:blip>
          <a:srcRect b="0" l="0" r="0" t="0"/>
          <a:stretch/>
        </p:blipFill>
        <p:spPr>
          <a:xfrm>
            <a:off x="1639594" y="1288875"/>
            <a:ext cx="3797300" cy="4686953"/>
          </a:xfrm>
          <a:prstGeom prst="rect">
            <a:avLst/>
          </a:prstGeom>
          <a:noFill/>
          <a:ln>
            <a:noFill/>
          </a:ln>
        </p:spPr>
      </p:pic>
      <p:sp>
        <p:nvSpPr>
          <p:cNvPr id="460" name="Google Shape;460;p34"/>
          <p:cNvSpPr txBox="1"/>
          <p:nvPr/>
        </p:nvSpPr>
        <p:spPr>
          <a:xfrm>
            <a:off x="6106276" y="6019172"/>
            <a:ext cx="547612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Ralph Eleaser Whiteside Earl, </a:t>
            </a:r>
            <a:r>
              <a:rPr i="1" lang="en-US" sz="1200">
                <a:solidFill>
                  <a:schemeClr val="dk1"/>
                </a:solidFill>
                <a:latin typeface="Book Antiqua"/>
                <a:ea typeface="Book Antiqua"/>
                <a:cs typeface="Book Antiqua"/>
                <a:sym typeface="Book Antiqua"/>
              </a:rPr>
              <a:t>Portrait of Rachel Jackson, </a:t>
            </a:r>
            <a:r>
              <a:rPr lang="en-US" sz="1200">
                <a:solidFill>
                  <a:schemeClr val="dk1"/>
                </a:solidFill>
                <a:latin typeface="Book Antiqua"/>
                <a:ea typeface="Book Antiqua"/>
                <a:cs typeface="Book Antiqua"/>
                <a:sym typeface="Book Antiqua"/>
              </a:rPr>
              <a:t>1823. https://en.wikipedia.org/wiki/Rachel_Jackson#/media/File:Rachel_Donelson_Jackson_by_Ralph_E._W._Earl1823.jpg</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5"/>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Women Not Spared</a:t>
            </a:r>
            <a:endParaRPr/>
          </a:p>
        </p:txBody>
      </p:sp>
      <p:sp>
        <p:nvSpPr>
          <p:cNvPr id="466" name="Google Shape;466;p3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rgbClr val="7F7F7F"/>
              </a:buClr>
              <a:buSzPts val="2400"/>
              <a:buNone/>
            </a:pPr>
            <a:r>
              <a:rPr lang="en-US"/>
              <a:t>One anti-Jackson newspaper declared:</a:t>
            </a:r>
            <a:endParaRPr/>
          </a:p>
          <a:p>
            <a:pPr indent="0" lvl="0" marL="0" rtl="0" algn="l">
              <a:spcBef>
                <a:spcPts val="0"/>
              </a:spcBef>
              <a:spcAft>
                <a:spcPts val="0"/>
              </a:spcAft>
              <a:buClr>
                <a:srgbClr val="7F7F7F"/>
              </a:buClr>
              <a:buSzPts val="2400"/>
              <a:buNone/>
            </a:pPr>
            <a:r>
              <a:t/>
            </a:r>
            <a:endParaRPr/>
          </a:p>
          <a:p>
            <a:pPr indent="0" lvl="0" marL="0" rtl="0" algn="l">
              <a:lnSpc>
                <a:spcPct val="80000"/>
              </a:lnSpc>
              <a:spcBef>
                <a:spcPts val="0"/>
              </a:spcBef>
              <a:spcAft>
                <a:spcPts val="0"/>
              </a:spcAft>
              <a:buClr>
                <a:srgbClr val="7F7F7F"/>
              </a:buClr>
              <a:buSzPts val="2400"/>
              <a:buNone/>
            </a:pPr>
            <a:r>
              <a:rPr b="1" lang="en-US"/>
              <a:t>“General Jackson’s mother was a common prostitute, brought to this country by the British soldiers!  She, afterwards married a mulatto man with whom she had several children, of which one was Andrew Jackson.”</a:t>
            </a:r>
            <a:endParaRPr b="1"/>
          </a:p>
        </p:txBody>
      </p:sp>
      <p:sp>
        <p:nvSpPr>
          <p:cNvPr id="467" name="Google Shape;467;p3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68" name="Google Shape;468;p3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36"/>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Reformers</a:t>
            </a:r>
            <a:endParaRPr/>
          </a:p>
        </p:txBody>
      </p:sp>
      <p:sp>
        <p:nvSpPr>
          <p:cNvPr id="475" name="Google Shape;475;p36"/>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Helen Hunt Jackson: </a:t>
            </a:r>
            <a:r>
              <a:rPr i="1" lang="en-US"/>
              <a:t>A Century of Dishonor</a:t>
            </a:r>
            <a:endParaRPr/>
          </a:p>
          <a:p>
            <a:pPr indent="-342900" lvl="0" marL="342900" rtl="0" algn="l">
              <a:spcBef>
                <a:spcPts val="480"/>
              </a:spcBef>
              <a:spcAft>
                <a:spcPts val="0"/>
              </a:spcAft>
              <a:buClr>
                <a:srgbClr val="7F7F7F"/>
              </a:buClr>
              <a:buSzPts val="2400"/>
              <a:buChar char="•"/>
            </a:pPr>
            <a:r>
              <a:rPr lang="en-US"/>
              <a:t>Criticizes government for reneging on promises.</a:t>
            </a:r>
            <a:endParaRPr/>
          </a:p>
          <a:p>
            <a:pPr indent="-342900" lvl="0" marL="342900" rtl="0" algn="l">
              <a:spcBef>
                <a:spcPts val="480"/>
              </a:spcBef>
              <a:spcAft>
                <a:spcPts val="0"/>
              </a:spcAft>
              <a:buClr>
                <a:srgbClr val="7F7F7F"/>
              </a:buClr>
              <a:buSzPts val="2400"/>
              <a:buChar char="•"/>
            </a:pPr>
            <a:r>
              <a:rPr lang="en-US"/>
              <a:t>Christian Missionaries tried to Christianize Cherokee in Georgia, but began to sympathize.</a:t>
            </a:r>
            <a:endParaRPr/>
          </a:p>
        </p:txBody>
      </p:sp>
      <p:sp>
        <p:nvSpPr>
          <p:cNvPr id="476" name="Google Shape;476;p3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77" name="Google Shape;477;p3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78" name="Google Shape;478;p36"/>
          <p:cNvSpPr txBox="1"/>
          <p:nvPr/>
        </p:nvSpPr>
        <p:spPr>
          <a:xfrm>
            <a:off x="217746" y="6117336"/>
            <a:ext cx="609771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000000"/>
                </a:solidFill>
                <a:latin typeface="Book Antiqua"/>
                <a:ea typeface="Book Antiqua"/>
                <a:cs typeface="Book Antiqua"/>
                <a:sym typeface="Book Antiqua"/>
              </a:rPr>
              <a:t>Zinn, Howard. 1990. </a:t>
            </a:r>
            <a:r>
              <a:rPr b="0" i="1" lang="en-US" sz="1100">
                <a:solidFill>
                  <a:srgbClr val="000000"/>
                </a:solidFill>
                <a:latin typeface="Book Antiqua"/>
                <a:ea typeface="Book Antiqua"/>
                <a:cs typeface="Book Antiqua"/>
                <a:sym typeface="Book Antiqua"/>
              </a:rPr>
              <a:t>A people's history of the United States</a:t>
            </a:r>
            <a:r>
              <a:rPr b="0" i="0" lang="en-US" sz="1100">
                <a:solidFill>
                  <a:srgbClr val="000000"/>
                </a:solidFill>
                <a:latin typeface="Book Antiqua"/>
                <a:ea typeface="Book Antiqua"/>
                <a:cs typeface="Book Antiqua"/>
                <a:sym typeface="Book Antiqua"/>
              </a:rPr>
              <a:t>. New York: Harper &amp; Row. p. 141.</a:t>
            </a:r>
            <a:endParaRPr/>
          </a:p>
        </p:txBody>
      </p:sp>
      <p:pic>
        <p:nvPicPr>
          <p:cNvPr descr="A picture containing text, wall, person, old&#10;&#10;Description automatically generated" id="479" name="Google Shape;479;p36"/>
          <p:cNvPicPr preferRelativeResize="0"/>
          <p:nvPr/>
        </p:nvPicPr>
        <p:blipFill rotWithShape="1">
          <a:blip r:embed="rId3">
            <a:alphaModFix/>
          </a:blip>
          <a:srcRect b="0" l="0" r="0" t="0"/>
          <a:stretch/>
        </p:blipFill>
        <p:spPr>
          <a:xfrm>
            <a:off x="7885941" y="367639"/>
            <a:ext cx="3696459" cy="5093076"/>
          </a:xfrm>
          <a:prstGeom prst="rect">
            <a:avLst/>
          </a:prstGeom>
          <a:noFill/>
          <a:ln>
            <a:noFill/>
          </a:ln>
        </p:spPr>
      </p:pic>
      <p:sp>
        <p:nvSpPr>
          <p:cNvPr id="480" name="Google Shape;480;p36"/>
          <p:cNvSpPr txBox="1"/>
          <p:nvPr/>
        </p:nvSpPr>
        <p:spPr>
          <a:xfrm>
            <a:off x="7164512" y="5517172"/>
            <a:ext cx="5027488"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Unknown, </a:t>
            </a:r>
            <a:r>
              <a:rPr i="1" lang="en-US" sz="1100">
                <a:solidFill>
                  <a:schemeClr val="dk1"/>
                </a:solidFill>
                <a:latin typeface="Book Antiqua"/>
                <a:ea typeface="Book Antiqua"/>
                <a:cs typeface="Book Antiqua"/>
                <a:sym typeface="Book Antiqua"/>
              </a:rPr>
              <a:t>Helen Hunt Jackson, </a:t>
            </a:r>
            <a:r>
              <a:rPr lang="en-US" sz="1100">
                <a:solidFill>
                  <a:schemeClr val="dk1"/>
                </a:solidFill>
                <a:latin typeface="Book Antiqua"/>
                <a:ea typeface="Book Antiqua"/>
                <a:cs typeface="Book Antiqua"/>
                <a:sym typeface="Book Antiqua"/>
              </a:rPr>
              <a:t>before 1885, Online Archive of California. https://en.wikipedia.org/wiki/Helen_Hunt_Jackson#/media/File:Helen_Hunt_Jackson_oac.jpg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5">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Women’s Organizing</a:t>
            </a:r>
            <a:endParaRPr/>
          </a:p>
        </p:txBody>
      </p:sp>
      <p:pic>
        <p:nvPicPr>
          <p:cNvPr descr="A picture containing text, person, old&#10;&#10;Description automatically generated" id="486" name="Google Shape;486;p37"/>
          <p:cNvPicPr preferRelativeResize="0"/>
          <p:nvPr>
            <p:ph idx="1" type="body"/>
          </p:nvPr>
        </p:nvPicPr>
        <p:blipFill rotWithShape="1">
          <a:blip r:embed="rId3">
            <a:alphaModFix/>
          </a:blip>
          <a:srcRect b="0" l="0" r="0" t="0"/>
          <a:stretch/>
        </p:blipFill>
        <p:spPr>
          <a:xfrm>
            <a:off x="6197600" y="2068248"/>
            <a:ext cx="5384800" cy="3589866"/>
          </a:xfrm>
          <a:prstGeom prst="rect">
            <a:avLst/>
          </a:prstGeom>
          <a:noFill/>
          <a:ln>
            <a:noFill/>
          </a:ln>
        </p:spPr>
      </p:pic>
      <p:sp>
        <p:nvSpPr>
          <p:cNvPr id="487" name="Google Shape;487;p3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88" name="Google Shape;488;p3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489" name="Google Shape;489;p37"/>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In 1829, 1,400 women signed petitions against Indian Removal.</a:t>
            </a:r>
            <a:endParaRPr/>
          </a:p>
          <a:p>
            <a:pPr indent="-342900" lvl="0" marL="342900" rtl="0" algn="l">
              <a:spcBef>
                <a:spcPts val="480"/>
              </a:spcBef>
              <a:spcAft>
                <a:spcPts val="0"/>
              </a:spcAft>
              <a:buClr>
                <a:srgbClr val="7F7F7F"/>
              </a:buClr>
              <a:buSzPts val="2400"/>
              <a:buChar char="•"/>
            </a:pPr>
            <a:r>
              <a:rPr lang="en-US"/>
              <a:t>Women had a say in religious life.</a:t>
            </a:r>
            <a:endParaRPr/>
          </a:p>
          <a:p>
            <a:pPr indent="-342900" lvl="0" marL="342900" rtl="0" algn="l">
              <a:spcBef>
                <a:spcPts val="480"/>
              </a:spcBef>
              <a:spcAft>
                <a:spcPts val="0"/>
              </a:spcAft>
              <a:buClr>
                <a:srgbClr val="7F7F7F"/>
              </a:buClr>
              <a:buSzPts val="2400"/>
              <a:buChar char="•"/>
            </a:pPr>
            <a:r>
              <a:rPr lang="en-US"/>
              <a:t>By highlighting the religious nature of missionary work to Christianize the Native tribes, women were able to have a political say in this issue. </a:t>
            </a:r>
            <a:endParaRPr/>
          </a:p>
          <a:p>
            <a:pPr indent="0" lvl="0" marL="0" rtl="0" algn="l">
              <a:spcBef>
                <a:spcPts val="480"/>
              </a:spcBef>
              <a:spcAft>
                <a:spcPts val="0"/>
              </a:spcAft>
              <a:buClr>
                <a:srgbClr val="7F7F7F"/>
              </a:buClr>
              <a:buSzPts val="2400"/>
              <a:buNone/>
            </a:pPr>
            <a:r>
              <a:t/>
            </a:r>
            <a:endParaRPr/>
          </a:p>
        </p:txBody>
      </p:sp>
      <p:sp>
        <p:nvSpPr>
          <p:cNvPr id="490" name="Google Shape;490;p37"/>
          <p:cNvSpPr txBox="1"/>
          <p:nvPr/>
        </p:nvSpPr>
        <p:spPr>
          <a:xfrm>
            <a:off x="878887" y="5232177"/>
            <a:ext cx="410966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Gershon, Livia. “The Women who Tried to Prevent the Trail of Tears.” </a:t>
            </a:r>
            <a:r>
              <a:rPr i="1" lang="en-US" sz="1200">
                <a:solidFill>
                  <a:schemeClr val="dk1"/>
                </a:solidFill>
                <a:latin typeface="Book Antiqua"/>
                <a:ea typeface="Book Antiqua"/>
                <a:cs typeface="Book Antiqua"/>
                <a:sym typeface="Book Antiqua"/>
              </a:rPr>
              <a:t>JSTOR Daily. </a:t>
            </a:r>
            <a:r>
              <a:rPr lang="en-US" sz="1200">
                <a:solidFill>
                  <a:schemeClr val="dk1"/>
                </a:solidFill>
                <a:latin typeface="Book Antiqua"/>
                <a:ea typeface="Book Antiqua"/>
                <a:cs typeface="Book Antiqua"/>
                <a:sym typeface="Book Antiqua"/>
              </a:rPr>
              <a:t>15 June 2018. https://daily.jstor.org/the-women-who-tried-to-prevent-the-trail-of-tears/</a:t>
            </a:r>
            <a:endParaRPr/>
          </a:p>
        </p:txBody>
      </p:sp>
      <p:sp>
        <p:nvSpPr>
          <p:cNvPr id="491" name="Google Shape;491;p37"/>
          <p:cNvSpPr txBox="1"/>
          <p:nvPr/>
        </p:nvSpPr>
        <p:spPr>
          <a:xfrm>
            <a:off x="6267751" y="5730022"/>
            <a:ext cx="6097712"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rgbClr val="2E303C"/>
                </a:solidFill>
                <a:latin typeface="Book Antiqua"/>
                <a:ea typeface="Book Antiqua"/>
                <a:cs typeface="Book Antiqua"/>
                <a:sym typeface="Book Antiqua"/>
              </a:rPr>
              <a:t>Portrait of Catherine Beecher, 1848 via </a:t>
            </a:r>
            <a:r>
              <a:rPr b="0" i="0" lang="en-US" sz="1200" u="sng" strike="noStrike">
                <a:solidFill>
                  <a:srgbClr val="AB0101"/>
                </a:solidFill>
                <a:latin typeface="Book Antiqua"/>
                <a:ea typeface="Book Antiqua"/>
                <a:cs typeface="Book Antiqua"/>
                <a:sym typeface="Book Antiqua"/>
                <a:hlinkClick r:id="rId4">
                  <a:extLst>
                    <a:ext uri="{A12FA001-AC4F-418D-AE19-62706E023703}">
                      <ahyp:hlinkClr val="tx"/>
                    </a:ext>
                  </a:extLst>
                </a:hlinkClick>
              </a:rPr>
              <a:t>Wikimedia Commons</a:t>
            </a:r>
            <a:endParaRPr b="0" i="0" sz="1200">
              <a:solidFill>
                <a:srgbClr val="2E303C"/>
              </a:solidFill>
              <a:latin typeface="Book Antiqua"/>
              <a:ea typeface="Book Antiqua"/>
              <a:cs typeface="Book Antiqua"/>
              <a:sym typeface="Book Antiqu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38"/>
          <p:cNvSpPr txBox="1"/>
          <p:nvPr>
            <p:ph type="title"/>
          </p:nvPr>
        </p:nvSpPr>
        <p:spPr>
          <a:xfrm>
            <a:off x="609600" y="0"/>
            <a:ext cx="10972800" cy="1160980"/>
          </a:xfrm>
          <a:prstGeom prst="rect">
            <a:avLst/>
          </a:prstGeom>
          <a:noFill/>
          <a:ln>
            <a:noFill/>
          </a:ln>
        </p:spPr>
        <p:txBody>
          <a:bodyPr anchorCtr="0" anchor="b" bIns="45700" lIns="91425" spcFirstLastPara="1" rIns="91425" wrap="square" tIns="45700">
            <a:noAutofit/>
          </a:bodyPr>
          <a:lstStyle/>
          <a:p>
            <a:pPr indent="0" lvl="0" marL="0" rtl="0" algn="ctr">
              <a:lnSpc>
                <a:spcPct val="120833"/>
              </a:lnSpc>
              <a:spcBef>
                <a:spcPts val="0"/>
              </a:spcBef>
              <a:spcAft>
                <a:spcPts val="0"/>
              </a:spcAft>
              <a:buClr>
                <a:schemeClr val="dk2"/>
              </a:buClr>
              <a:buSzPts val="4800"/>
              <a:buFont typeface="Book Antiqua"/>
              <a:buNone/>
            </a:pPr>
            <a:r>
              <a:rPr lang="en-US" sz="4800"/>
              <a:t>Worcester v. Georgia, 1831</a:t>
            </a:r>
            <a:endParaRPr/>
          </a:p>
        </p:txBody>
      </p:sp>
      <p:sp>
        <p:nvSpPr>
          <p:cNvPr id="497" name="Google Shape;497;p38"/>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rgbClr val="7F7F7F"/>
              </a:buClr>
              <a:buSzPts val="2000"/>
              <a:buChar char="•"/>
            </a:pPr>
            <a:r>
              <a:rPr lang="en-US" sz="2000"/>
              <a:t>1828, Georgia took over Cherokee land.  </a:t>
            </a:r>
            <a:endParaRPr/>
          </a:p>
          <a:p>
            <a:pPr indent="-285750" lvl="1" marL="742950" rtl="0" algn="l">
              <a:spcBef>
                <a:spcPts val="400"/>
              </a:spcBef>
              <a:spcAft>
                <a:spcPts val="0"/>
              </a:spcAft>
              <a:buClr>
                <a:srgbClr val="7F7F7F"/>
              </a:buClr>
              <a:buSzPts val="2000"/>
              <a:buChar char="o"/>
            </a:pPr>
            <a:r>
              <a:rPr lang="en-US" sz="2000"/>
              <a:t>The Cherokee were given two years to migrate voluntarily to western lands, but Cherokee held a treaty with the US.</a:t>
            </a:r>
            <a:endParaRPr/>
          </a:p>
          <a:p>
            <a:pPr indent="-342900" lvl="0" marL="342900" rtl="0" algn="l">
              <a:spcBef>
                <a:spcPts val="400"/>
              </a:spcBef>
              <a:spcAft>
                <a:spcPts val="0"/>
              </a:spcAft>
              <a:buClr>
                <a:srgbClr val="7F7F7F"/>
              </a:buClr>
              <a:buSzPts val="2000"/>
              <a:buChar char="•"/>
            </a:pPr>
            <a:r>
              <a:rPr lang="en-US" sz="2000"/>
              <a:t>Cherokee brought their case to the Supreme Court and won– </a:t>
            </a:r>
            <a:r>
              <a:rPr i="1" lang="en-US" sz="2000"/>
              <a:t>Worcester v. Georgia</a:t>
            </a:r>
            <a:endParaRPr/>
          </a:p>
          <a:p>
            <a:pPr indent="-342900" lvl="0" marL="342900" rtl="0" algn="l">
              <a:spcBef>
                <a:spcPts val="400"/>
              </a:spcBef>
              <a:spcAft>
                <a:spcPts val="0"/>
              </a:spcAft>
              <a:buClr>
                <a:srgbClr val="7F7F7F"/>
              </a:buClr>
              <a:buSzPts val="2000"/>
              <a:buChar char="•"/>
            </a:pPr>
            <a:r>
              <a:rPr lang="en-US" sz="2000"/>
              <a:t>Jackson ignored the ruling and forced Cherokee out.</a:t>
            </a:r>
            <a:endParaRPr/>
          </a:p>
        </p:txBody>
      </p:sp>
      <p:sp>
        <p:nvSpPr>
          <p:cNvPr id="498" name="Google Shape;498;p3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499" name="Google Shape;499;p3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00" name="Google Shape;500;p38"/>
          <p:cNvSpPr txBox="1"/>
          <p:nvPr/>
        </p:nvSpPr>
        <p:spPr>
          <a:xfrm>
            <a:off x="688369" y="5450977"/>
            <a:ext cx="566106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Trail of Tears Association. “History of the Trail.” 2017. https://nationaltota.com/trail#History</a:t>
            </a:r>
            <a:endParaRPr/>
          </a:p>
        </p:txBody>
      </p:sp>
      <p:sp>
        <p:nvSpPr>
          <p:cNvPr id="501" name="Google Shape;501;p38"/>
          <p:cNvSpPr txBox="1"/>
          <p:nvPr/>
        </p:nvSpPr>
        <p:spPr>
          <a:xfrm>
            <a:off x="688369" y="5881864"/>
            <a:ext cx="4715838"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“Trail of Tears.” HISTORY. Last updated July 7, 2020. https://www.history.com/topics/native-american-history/trail-of-tears</a:t>
            </a:r>
            <a:endParaRPr/>
          </a:p>
        </p:txBody>
      </p:sp>
      <p:pic>
        <p:nvPicPr>
          <p:cNvPr descr="A picture containing person, indoor, dark&#10;&#10;Description automatically generated" id="502" name="Google Shape;502;p38"/>
          <p:cNvPicPr preferRelativeResize="0"/>
          <p:nvPr/>
        </p:nvPicPr>
        <p:blipFill rotWithShape="1">
          <a:blip r:embed="rId3">
            <a:alphaModFix/>
          </a:blip>
          <a:srcRect b="0" l="0" r="0" t="0"/>
          <a:stretch/>
        </p:blipFill>
        <p:spPr>
          <a:xfrm>
            <a:off x="6913395" y="1250776"/>
            <a:ext cx="3943050" cy="4776908"/>
          </a:xfrm>
          <a:prstGeom prst="rect">
            <a:avLst/>
          </a:prstGeom>
          <a:noFill/>
          <a:ln>
            <a:noFill/>
          </a:ln>
        </p:spPr>
      </p:pic>
      <p:sp>
        <p:nvSpPr>
          <p:cNvPr id="503" name="Google Shape;503;p38"/>
          <p:cNvSpPr txBox="1"/>
          <p:nvPr/>
        </p:nvSpPr>
        <p:spPr>
          <a:xfrm>
            <a:off x="6939839" y="6075147"/>
            <a:ext cx="481557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Thomas Sully, </a:t>
            </a:r>
            <a:r>
              <a:rPr i="1" lang="en-US" sz="1200">
                <a:solidFill>
                  <a:schemeClr val="dk1"/>
                </a:solidFill>
                <a:latin typeface="Book Antiqua"/>
                <a:ea typeface="Book Antiqua"/>
                <a:cs typeface="Book Antiqua"/>
                <a:sym typeface="Book Antiqua"/>
              </a:rPr>
              <a:t>Jackson in 1824,</a:t>
            </a:r>
            <a:r>
              <a:rPr lang="en-US" sz="1200">
                <a:solidFill>
                  <a:schemeClr val="dk1"/>
                </a:solidFill>
                <a:latin typeface="Book Antiqua"/>
                <a:ea typeface="Book Antiqua"/>
                <a:cs typeface="Book Antiqua"/>
                <a:sym typeface="Book Antiqua"/>
              </a:rPr>
              <a:t> painting, 1824. https://en.wikipedia.org/wiki/Andrew_Jackson#/media/File:Andrew_Jackson.jpg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9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id="508" name="Google Shape;508;p39"/>
          <p:cNvSpPr txBox="1"/>
          <p:nvPr>
            <p:ph type="title"/>
          </p:nvPr>
        </p:nvSpPr>
        <p:spPr>
          <a:xfrm>
            <a:off x="609600" y="274638"/>
            <a:ext cx="10972800" cy="11430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“Indian Policies” Supported	</a:t>
            </a:r>
            <a:endParaRPr/>
          </a:p>
        </p:txBody>
      </p:sp>
      <p:sp>
        <p:nvSpPr>
          <p:cNvPr id="509" name="Google Shape;509;p39"/>
          <p:cNvSpPr txBox="1"/>
          <p:nvPr>
            <p:ph idx="1" type="body"/>
          </p:nvPr>
        </p:nvSpPr>
        <p:spPr>
          <a:xfrm>
            <a:off x="609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Jackson is re-elected in 1832</a:t>
            </a:r>
            <a:endParaRPr/>
          </a:p>
          <a:p>
            <a:pPr indent="-285750" lvl="1" marL="742950" rtl="0" algn="l">
              <a:spcBef>
                <a:spcPts val="480"/>
              </a:spcBef>
              <a:spcAft>
                <a:spcPts val="0"/>
              </a:spcAft>
              <a:buClr>
                <a:srgbClr val="7F7F7F"/>
              </a:buClr>
              <a:buSzPts val="2400"/>
              <a:buChar char="o"/>
            </a:pPr>
            <a:r>
              <a:rPr lang="en-US" sz="2400"/>
              <a:t>Only white males could vote</a:t>
            </a:r>
            <a:endParaRPr/>
          </a:p>
          <a:p>
            <a:pPr indent="-342900" lvl="0" marL="342900" rtl="0" algn="l">
              <a:spcBef>
                <a:spcPts val="480"/>
              </a:spcBef>
              <a:spcAft>
                <a:spcPts val="0"/>
              </a:spcAft>
              <a:buClr>
                <a:srgbClr val="7F7F7F"/>
              </a:buClr>
              <a:buSzPts val="2400"/>
              <a:buChar char="•"/>
            </a:pPr>
            <a:r>
              <a:rPr lang="en-US"/>
              <a:t>Henry Clay ran against him on an anti-Indian policy</a:t>
            </a:r>
            <a:endParaRPr/>
          </a:p>
          <a:p>
            <a:pPr indent="-342900" lvl="0" marL="342900" rtl="0" algn="l">
              <a:spcBef>
                <a:spcPts val="480"/>
              </a:spcBef>
              <a:spcAft>
                <a:spcPts val="0"/>
              </a:spcAft>
              <a:buClr>
                <a:srgbClr val="7F7F7F"/>
              </a:buClr>
              <a:buSzPts val="2400"/>
              <a:buChar char="•"/>
            </a:pPr>
            <a:r>
              <a:rPr lang="en-US"/>
              <a:t>Representative of popular support of Indian Removal</a:t>
            </a:r>
            <a:endParaRPr/>
          </a:p>
        </p:txBody>
      </p:sp>
      <p:pic>
        <p:nvPicPr>
          <p:cNvPr descr="A picture containing person, indoor, dark&#10;&#10;Description automatically generated" id="510" name="Google Shape;510;p39"/>
          <p:cNvPicPr preferRelativeResize="0"/>
          <p:nvPr/>
        </p:nvPicPr>
        <p:blipFill rotWithShape="1">
          <a:blip r:embed="rId3">
            <a:alphaModFix/>
          </a:blip>
          <a:srcRect b="28580" l="0" r="3" t="2079"/>
          <a:stretch/>
        </p:blipFill>
        <p:spPr>
          <a:xfrm>
            <a:off x="6197600" y="1600203"/>
            <a:ext cx="5384800" cy="4525963"/>
          </a:xfrm>
          <a:prstGeom prst="rect">
            <a:avLst/>
          </a:prstGeom>
          <a:noFill/>
          <a:ln>
            <a:noFill/>
          </a:ln>
        </p:spPr>
      </p:pic>
      <p:sp>
        <p:nvSpPr>
          <p:cNvPr id="511" name="Google Shape;511;p3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12" name="Google Shape;512;p3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13" name="Google Shape;513;p39"/>
          <p:cNvSpPr txBox="1"/>
          <p:nvPr/>
        </p:nvSpPr>
        <p:spPr>
          <a:xfrm>
            <a:off x="6197600" y="6179861"/>
            <a:ext cx="6097712"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600">
                <a:solidFill>
                  <a:schemeClr val="dk1"/>
                </a:solidFill>
                <a:latin typeface="Book Antiqua"/>
                <a:ea typeface="Book Antiqua"/>
                <a:cs typeface="Book Antiqua"/>
                <a:sym typeface="Book Antiqua"/>
              </a:rPr>
              <a:t>https://www.whitehousehistory.org/galleries/presidential-portraits</a:t>
            </a:r>
            <a:endParaRPr/>
          </a:p>
        </p:txBody>
      </p:sp>
      <p:sp>
        <p:nvSpPr>
          <p:cNvPr id="514" name="Google Shape;514;p39"/>
          <p:cNvSpPr txBox="1"/>
          <p:nvPr/>
        </p:nvSpPr>
        <p:spPr>
          <a:xfrm>
            <a:off x="289960" y="6010584"/>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“Andrew Jackson.” HISTORY. Last updated May 18, 2020. https://www.history.com/topics/us-presidents/andrew-jackson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Cult of Domesticity</a:t>
            </a:r>
            <a:endParaRPr/>
          </a:p>
        </p:txBody>
      </p:sp>
      <p:sp>
        <p:nvSpPr>
          <p:cNvPr id="145" name="Google Shape;145;p4"/>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800"/>
              <a:buChar char="•"/>
            </a:pPr>
            <a:r>
              <a:rPr lang="en-US" sz="2800"/>
              <a:t>Promoted:</a:t>
            </a:r>
            <a:endParaRPr/>
          </a:p>
          <a:p>
            <a:pPr indent="-285750" lvl="1" marL="742950" rtl="0" algn="l">
              <a:spcBef>
                <a:spcPts val="360"/>
              </a:spcBef>
              <a:spcAft>
                <a:spcPts val="0"/>
              </a:spcAft>
              <a:buClr>
                <a:srgbClr val="7F7F7F"/>
              </a:buClr>
              <a:buSzPts val="1800"/>
              <a:buChar char="o"/>
            </a:pPr>
            <a:r>
              <a:rPr lang="en-US" sz="1800"/>
              <a:t>Piety</a:t>
            </a:r>
            <a:endParaRPr/>
          </a:p>
          <a:p>
            <a:pPr indent="-285750" lvl="1" marL="742950" rtl="0" algn="l">
              <a:spcBef>
                <a:spcPts val="360"/>
              </a:spcBef>
              <a:spcAft>
                <a:spcPts val="0"/>
              </a:spcAft>
              <a:buClr>
                <a:srgbClr val="7F7F7F"/>
              </a:buClr>
              <a:buSzPts val="1800"/>
              <a:buChar char="o"/>
            </a:pPr>
            <a:r>
              <a:rPr lang="en-US" sz="1800"/>
              <a:t>Purity</a:t>
            </a:r>
            <a:endParaRPr/>
          </a:p>
          <a:p>
            <a:pPr indent="-285750" lvl="1" marL="742950" rtl="0" algn="l">
              <a:spcBef>
                <a:spcPts val="360"/>
              </a:spcBef>
              <a:spcAft>
                <a:spcPts val="0"/>
              </a:spcAft>
              <a:buClr>
                <a:srgbClr val="7F7F7F"/>
              </a:buClr>
              <a:buSzPts val="1800"/>
              <a:buChar char="o"/>
            </a:pPr>
            <a:r>
              <a:rPr lang="en-US" sz="1800"/>
              <a:t>Domesticity</a:t>
            </a:r>
            <a:endParaRPr/>
          </a:p>
          <a:p>
            <a:pPr indent="-285750" lvl="1" marL="742950" rtl="0" algn="l">
              <a:spcBef>
                <a:spcPts val="360"/>
              </a:spcBef>
              <a:spcAft>
                <a:spcPts val="0"/>
              </a:spcAft>
              <a:buClr>
                <a:srgbClr val="7F7F7F"/>
              </a:buClr>
              <a:buSzPts val="1800"/>
              <a:buChar char="o"/>
            </a:pPr>
            <a:r>
              <a:rPr lang="en-US" sz="1800"/>
              <a:t>Submissiveness</a:t>
            </a:r>
            <a:endParaRPr/>
          </a:p>
          <a:p>
            <a:pPr indent="-190500" lvl="0" marL="342900" rtl="0" algn="l">
              <a:spcBef>
                <a:spcPts val="480"/>
              </a:spcBef>
              <a:spcAft>
                <a:spcPts val="0"/>
              </a:spcAft>
              <a:buClr>
                <a:srgbClr val="7F7F7F"/>
              </a:buClr>
              <a:buSzPts val="2400"/>
              <a:buNone/>
            </a:pPr>
            <a:r>
              <a:t/>
            </a:r>
            <a:endParaRPr/>
          </a:p>
        </p:txBody>
      </p:sp>
      <p:pic>
        <p:nvPicPr>
          <p:cNvPr id="146" name="Google Shape;146;p4"/>
          <p:cNvPicPr preferRelativeResize="0"/>
          <p:nvPr>
            <p:ph idx="2" type="body"/>
          </p:nvPr>
        </p:nvPicPr>
        <p:blipFill rotWithShape="1">
          <a:blip r:embed="rId3">
            <a:alphaModFix/>
          </a:blip>
          <a:srcRect b="18504" l="0" r="0" t="0"/>
          <a:stretch/>
        </p:blipFill>
        <p:spPr>
          <a:xfrm>
            <a:off x="487680" y="1600200"/>
            <a:ext cx="5388864" cy="4526280"/>
          </a:xfrm>
          <a:prstGeom prst="rect">
            <a:avLst/>
          </a:prstGeom>
          <a:noFill/>
          <a:ln>
            <a:noFill/>
          </a:ln>
        </p:spPr>
      </p:pic>
      <p:sp>
        <p:nvSpPr>
          <p:cNvPr id="147" name="Google Shape;147;p4"/>
          <p:cNvSpPr/>
          <p:nvPr/>
        </p:nvSpPr>
        <p:spPr>
          <a:xfrm>
            <a:off x="487680" y="6175250"/>
            <a:ext cx="4775200" cy="2308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900">
                <a:solidFill>
                  <a:srgbClr val="000000"/>
                </a:solidFill>
                <a:latin typeface="Book Antiqua"/>
                <a:ea typeface="Book Antiqua"/>
                <a:cs typeface="Book Antiqua"/>
                <a:sym typeface="Book Antiqua"/>
              </a:rPr>
              <a:t>Gibson, Charles Dana. </a:t>
            </a:r>
            <a:r>
              <a:rPr i="1" lang="en-US" sz="900">
                <a:solidFill>
                  <a:srgbClr val="000000"/>
                </a:solidFill>
                <a:latin typeface="Book Antiqua"/>
                <a:ea typeface="Book Antiqua"/>
                <a:cs typeface="Book Antiqua"/>
                <a:sym typeface="Book Antiqua"/>
              </a:rPr>
              <a:t>No Time for Politics</a:t>
            </a:r>
            <a:r>
              <a:rPr lang="en-US" sz="900">
                <a:solidFill>
                  <a:srgbClr val="000000"/>
                </a:solidFill>
                <a:latin typeface="Book Antiqua"/>
                <a:ea typeface="Book Antiqua"/>
                <a:cs typeface="Book Antiqua"/>
                <a:sym typeface="Book Antiqua"/>
              </a:rPr>
              <a:t>, 1910.</a:t>
            </a:r>
            <a:endParaRPr/>
          </a:p>
        </p:txBody>
      </p:sp>
      <p:sp>
        <p:nvSpPr>
          <p:cNvPr id="148" name="Google Shape;148;p4"/>
          <p:cNvSpPr txBox="1"/>
          <p:nvPr/>
        </p:nvSpPr>
        <p:spPr>
          <a:xfrm>
            <a:off x="6197600" y="5875168"/>
            <a:ext cx="5825447"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Info on Cult of Domesticity from MacKethan, Lucinda. “The Cult of Domesticity.” National Humanities Center. Lecture. June 29, 2011. http://nationalhumanitiescenter.org/ows/seminars/expansion/domesticity.pdf</a:t>
            </a:r>
            <a:endParaRPr/>
          </a:p>
        </p:txBody>
      </p:sp>
      <p:sp>
        <p:nvSpPr>
          <p:cNvPr id="149" name="Google Shape;149;p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50" name="Google Shape;150;p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0"/>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1832 Black Hawk War</a:t>
            </a:r>
            <a:endParaRPr/>
          </a:p>
        </p:txBody>
      </p:sp>
      <p:sp>
        <p:nvSpPr>
          <p:cNvPr id="521" name="Google Shape;521;p40"/>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 war between Americans and the Sauk and Fox native tribes led by Chief Black Hawk.</a:t>
            </a:r>
            <a:endParaRPr/>
          </a:p>
          <a:p>
            <a:pPr indent="-342900" lvl="0" marL="342900" rtl="0" algn="l">
              <a:spcBef>
                <a:spcPts val="480"/>
              </a:spcBef>
              <a:spcAft>
                <a:spcPts val="0"/>
              </a:spcAft>
              <a:buClr>
                <a:srgbClr val="7F7F7F"/>
              </a:buClr>
              <a:buSzPts val="2400"/>
              <a:buChar char="•"/>
            </a:pPr>
            <a:r>
              <a:rPr lang="en-US"/>
              <a:t>When Black Hawk surrendered, Americans attacked killing women and children.</a:t>
            </a:r>
            <a:endParaRPr/>
          </a:p>
          <a:p>
            <a:pPr indent="-342900" lvl="0" marL="342900" rtl="0" algn="l">
              <a:spcBef>
                <a:spcPts val="480"/>
              </a:spcBef>
              <a:spcAft>
                <a:spcPts val="0"/>
              </a:spcAft>
              <a:buClr>
                <a:srgbClr val="7F7F7F"/>
              </a:buClr>
              <a:buSzPts val="2400"/>
              <a:buChar char="•"/>
            </a:pPr>
            <a:r>
              <a:rPr lang="en-US"/>
              <a:t>Illinois and Wisconsin.</a:t>
            </a:r>
            <a:endParaRPr/>
          </a:p>
        </p:txBody>
      </p:sp>
      <p:pic>
        <p:nvPicPr>
          <p:cNvPr descr="Black Hawk.jpg" id="522" name="Google Shape;522;p40"/>
          <p:cNvPicPr preferRelativeResize="0"/>
          <p:nvPr>
            <p:ph idx="4294967295" type="body"/>
          </p:nvPr>
        </p:nvPicPr>
        <p:blipFill rotWithShape="1">
          <a:blip r:embed="rId3">
            <a:alphaModFix/>
          </a:blip>
          <a:srcRect b="9028" l="0" r="0" t="9027"/>
          <a:stretch/>
        </p:blipFill>
        <p:spPr>
          <a:xfrm>
            <a:off x="6193535" y="1952090"/>
            <a:ext cx="5071872" cy="4165246"/>
          </a:xfrm>
          <a:prstGeom prst="rect">
            <a:avLst/>
          </a:prstGeom>
          <a:noFill/>
          <a:ln>
            <a:noFill/>
          </a:ln>
        </p:spPr>
      </p:pic>
      <p:sp>
        <p:nvSpPr>
          <p:cNvPr id="523" name="Google Shape;523;p4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24" name="Google Shape;524;p4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25" name="Google Shape;525;p40"/>
          <p:cNvSpPr txBox="1"/>
          <p:nvPr/>
        </p:nvSpPr>
        <p:spPr>
          <a:xfrm>
            <a:off x="5876544" y="6134479"/>
            <a:ext cx="6097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sng" strike="noStrike">
                <a:solidFill>
                  <a:srgbClr val="0645AD"/>
                </a:solidFill>
                <a:latin typeface="Book Antiqua"/>
                <a:ea typeface="Book Antiqua"/>
                <a:cs typeface="Book Antiqua"/>
                <a:sym typeface="Book Antiqua"/>
                <a:hlinkClick r:id="rId4">
                  <a:extLst>
                    <a:ext uri="{A12FA001-AC4F-418D-AE19-62706E023703}">
                      <ahyp:hlinkClr val="tx"/>
                    </a:ext>
                  </a:extLst>
                </a:hlinkClick>
              </a:rPr>
              <a:t>Charles Bird King</a:t>
            </a:r>
            <a:r>
              <a:rPr b="0" i="0" lang="en-US" sz="1200">
                <a:solidFill>
                  <a:srgbClr val="54595D"/>
                </a:solidFill>
                <a:latin typeface="Book Antiqua"/>
                <a:ea typeface="Book Antiqua"/>
                <a:cs typeface="Book Antiqua"/>
                <a:sym typeface="Book Antiqua"/>
              </a:rPr>
              <a:t> - McKenney, Thomas Loraine and James Hall. History of the Indian Tribes of North America, with Biographical Sketches and Anecdotes, of the Principal Chiefs. Philadelphia: J. T. Bowen, 1848-1850.</a:t>
            </a:r>
            <a:endParaRPr sz="1200">
              <a:solidFill>
                <a:schemeClr val="dk1"/>
              </a:solidFill>
              <a:latin typeface="Book Antiqua"/>
              <a:ea typeface="Book Antiqua"/>
              <a:cs typeface="Book Antiqua"/>
              <a:sym typeface="Book Antiqua"/>
            </a:endParaRPr>
          </a:p>
        </p:txBody>
      </p:sp>
      <p:sp>
        <p:nvSpPr>
          <p:cNvPr id="526" name="Google Shape;526;p40"/>
          <p:cNvSpPr txBox="1"/>
          <p:nvPr/>
        </p:nvSpPr>
        <p:spPr>
          <a:xfrm>
            <a:off x="487680" y="5793211"/>
            <a:ext cx="609771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Lewis, J.. "Black Hawk War." Encyclopedia Britannica, September 2, 2014. https://www.britannica.com/event/Black-Hawk-War</a:t>
            </a:r>
            <a:r>
              <a:rPr lang="en-US" sz="1800">
                <a:solidFill>
                  <a:schemeClr val="dk1"/>
                </a:solidFill>
                <a:latin typeface="Book Antiqua"/>
                <a:ea typeface="Book Antiqua"/>
                <a:cs typeface="Book Antiqua"/>
                <a:sym typeface="Book Antiqua"/>
              </a:rPr>
              <a: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1">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“An Indian who is as bad as the white man could not live in our nation...  The white men … carry false books, and deal false actions; they smile in the face of the poor Indian to cheat him; they shake them by the hand to gain their confidence… They poisoned us by their touch… We are becoming like them, hypocrites and liars, adulterous lazy drones, all talkers and no workers.” –Black Hawk</a:t>
            </a:r>
            <a:endParaRPr/>
          </a:p>
          <a:p>
            <a:pPr indent="-190500" lvl="0" marL="342900" rtl="0" algn="l">
              <a:spcBef>
                <a:spcPts val="480"/>
              </a:spcBef>
              <a:spcAft>
                <a:spcPts val="0"/>
              </a:spcAft>
              <a:buClr>
                <a:srgbClr val="7F7F7F"/>
              </a:buClr>
              <a:buSzPts val="2400"/>
              <a:buNone/>
            </a:pPr>
            <a:r>
              <a:t/>
            </a:r>
            <a:endParaRPr/>
          </a:p>
        </p:txBody>
      </p:sp>
      <p:sp>
        <p:nvSpPr>
          <p:cNvPr id="532" name="Google Shape;532;p4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1832 Capture Speech</a:t>
            </a:r>
            <a:endParaRPr/>
          </a:p>
        </p:txBody>
      </p:sp>
      <p:sp>
        <p:nvSpPr>
          <p:cNvPr id="533" name="Google Shape;533;p4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34" name="Google Shape;534;p4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35" name="Google Shape;535;p41"/>
          <p:cNvSpPr txBox="1"/>
          <p:nvPr/>
        </p:nvSpPr>
        <p:spPr>
          <a:xfrm>
            <a:off x="3613935" y="6356353"/>
            <a:ext cx="609771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Book Antiqua"/>
                <a:ea typeface="Book Antiqua"/>
                <a:cs typeface="Book Antiqua"/>
                <a:sym typeface="Book Antiqua"/>
              </a:rPr>
              <a:t>https://www.mtholyoke.edu/acad/intrel/black.htm</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42"/>
          <p:cNvSpPr txBox="1"/>
          <p:nvPr>
            <p:ph type="title"/>
          </p:nvPr>
        </p:nvSpPr>
        <p:spPr>
          <a:xfrm>
            <a:off x="2239436" y="228600"/>
            <a:ext cx="7615765" cy="89535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Image Analysis</a:t>
            </a:r>
            <a:endParaRPr/>
          </a:p>
        </p:txBody>
      </p:sp>
      <p:pic>
        <p:nvPicPr>
          <p:cNvPr descr="trail of tears " id="542" name="Google Shape;542;p42"/>
          <p:cNvPicPr preferRelativeResize="0"/>
          <p:nvPr>
            <p:ph idx="2" type="pic"/>
          </p:nvPr>
        </p:nvPicPr>
        <p:blipFill rotWithShape="1">
          <a:blip r:embed="rId3">
            <a:alphaModFix/>
          </a:blip>
          <a:srcRect b="0" l="5885" r="5884" t="0"/>
          <a:stretch/>
        </p:blipFill>
        <p:spPr>
          <a:xfrm>
            <a:off x="2010836" y="1143000"/>
            <a:ext cx="8072965" cy="45410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43" name="Google Shape;543;p42"/>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ctr">
              <a:spcBef>
                <a:spcPts val="0"/>
              </a:spcBef>
              <a:spcAft>
                <a:spcPts val="0"/>
              </a:spcAft>
              <a:buClr>
                <a:srgbClr val="7F7F7F"/>
              </a:buClr>
              <a:buSzPct val="100000"/>
              <a:buNone/>
            </a:pPr>
            <a:r>
              <a:rPr lang="en-US"/>
              <a:t>This is a painting made in 1942 of an event that happened in 1838, when Cherokees were forced to march over 800 miles to Indian territory in Oklahoma. 4,000 died along the way. </a:t>
            </a:r>
            <a:endParaRPr/>
          </a:p>
          <a:p>
            <a:pPr indent="0" lvl="0" marL="0" rtl="0" algn="ctr">
              <a:spcBef>
                <a:spcPts val="272"/>
              </a:spcBef>
              <a:spcAft>
                <a:spcPts val="0"/>
              </a:spcAft>
              <a:buClr>
                <a:srgbClr val="7F7F7F"/>
              </a:buClr>
              <a:buSzPct val="100000"/>
              <a:buNone/>
            </a:pPr>
            <a:r>
              <a:t/>
            </a:r>
            <a:endParaRPr/>
          </a:p>
        </p:txBody>
      </p:sp>
      <p:sp>
        <p:nvSpPr>
          <p:cNvPr id="544" name="Google Shape;544;p4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45" name="Google Shape;545;p4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43"/>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Was Andrew Jackson a president for common people, including women?</a:t>
            </a:r>
            <a:endParaRPr/>
          </a:p>
        </p:txBody>
      </p:sp>
      <p:sp>
        <p:nvSpPr>
          <p:cNvPr id="551" name="Google Shape;551;p43"/>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spcBef>
                <a:spcPts val="0"/>
              </a:spcBef>
              <a:spcAft>
                <a:spcPts val="0"/>
              </a:spcAft>
              <a:buClr>
                <a:srgbClr val="7F7F7F"/>
              </a:buClr>
              <a:buSzPct val="100000"/>
              <a:buNone/>
            </a:pPr>
            <a:r>
              <a:rPr lang="en-US"/>
              <a:t>Was Andrew Jackson a man of the people, for the people? A “common” president?</a:t>
            </a:r>
            <a:endParaRPr/>
          </a:p>
          <a:p>
            <a:pPr indent="0" lvl="0" marL="0" rtl="0" algn="ctr">
              <a:spcBef>
                <a:spcPts val="296"/>
              </a:spcBef>
              <a:spcAft>
                <a:spcPts val="0"/>
              </a:spcAft>
              <a:buClr>
                <a:srgbClr val="7F7F7F"/>
              </a:buClr>
              <a:buSzPct val="100000"/>
              <a:buNone/>
            </a:pPr>
            <a:r>
              <a:rPr lang="en-US"/>
              <a:t>Use evidence from the documents provided to support your position.</a:t>
            </a:r>
            <a:endParaRPr/>
          </a:p>
        </p:txBody>
      </p:sp>
      <p:pic>
        <p:nvPicPr>
          <p:cNvPr descr="http://mrkash.com/activities/images/jacksonking.jpg" id="552" name="Google Shape;552;p43"/>
          <p:cNvPicPr preferRelativeResize="0"/>
          <p:nvPr>
            <p:ph idx="2" type="pic"/>
          </p:nvPr>
        </p:nvPicPr>
        <p:blipFill rotWithShape="1">
          <a:blip r:embed="rId3">
            <a:alphaModFix/>
          </a:blip>
          <a:srcRect b="47862" l="12590" r="11552" t="8739"/>
          <a:stretch/>
        </p:blipFill>
        <p:spPr>
          <a:xfrm>
            <a:off x="2010836" y="1143000"/>
            <a:ext cx="8072965" cy="4541044"/>
          </a:xfrm>
          <a:prstGeom prst="rect">
            <a:avLst/>
          </a:prstGeom>
          <a:noFill/>
          <a:ln>
            <a:noFill/>
          </a:ln>
          <a:effectLst>
            <a:outerShdw blurRad="88900" rotWithShape="0" algn="ctr" dir="5400000" dist="50800">
              <a:srgbClr val="000000">
                <a:alpha val="24705"/>
              </a:srgbClr>
            </a:outerShdw>
          </a:effectLst>
        </p:spPr>
      </p:pic>
      <p:sp>
        <p:nvSpPr>
          <p:cNvPr id="553" name="Google Shape;553;p4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54" name="Google Shape;554;p4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44"/>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560" name="Google Shape;560;p44"/>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What roles might women play in founding new towns in California?</a:t>
            </a:r>
            <a:endParaRPr/>
          </a:p>
          <a:p>
            <a:pPr indent="0" lvl="0" marL="0" rtl="0" algn="ctr">
              <a:lnSpc>
                <a:spcPct val="125000"/>
              </a:lnSpc>
              <a:spcBef>
                <a:spcPts val="320"/>
              </a:spcBef>
              <a:spcAft>
                <a:spcPts val="0"/>
              </a:spcAft>
              <a:buClr>
                <a:srgbClr val="7F7F7F"/>
              </a:buClr>
              <a:buSzPts val="1600"/>
              <a:buNone/>
            </a:pPr>
            <a:r>
              <a:rPr lang="en-US"/>
              <a:t>Or</a:t>
            </a:r>
            <a:endParaRPr/>
          </a:p>
          <a:p>
            <a:pPr indent="0" lvl="0" marL="0" rtl="0" algn="ctr">
              <a:lnSpc>
                <a:spcPct val="125000"/>
              </a:lnSpc>
              <a:spcBef>
                <a:spcPts val="320"/>
              </a:spcBef>
              <a:spcAft>
                <a:spcPts val="0"/>
              </a:spcAft>
              <a:buClr>
                <a:srgbClr val="7F7F7F"/>
              </a:buClr>
              <a:buSzPts val="1600"/>
              <a:buNone/>
            </a:pPr>
            <a:r>
              <a:rPr lang="en-US"/>
              <a:t>What roles did women play back in Eastern towns when men went West in search of gold?</a:t>
            </a:r>
            <a:endParaRPr/>
          </a:p>
        </p:txBody>
      </p:sp>
      <p:pic>
        <p:nvPicPr>
          <p:cNvPr descr="Text, calendar&#10;&#10;Description automatically generated" id="561" name="Google Shape;561;p44"/>
          <p:cNvPicPr preferRelativeResize="0"/>
          <p:nvPr>
            <p:ph idx="1" type="body"/>
          </p:nvPr>
        </p:nvPicPr>
        <p:blipFill rotWithShape="1">
          <a:blip r:embed="rId3">
            <a:alphaModFix/>
          </a:blip>
          <a:srcRect b="0" l="0" r="0" t="0"/>
          <a:stretch/>
        </p:blipFill>
        <p:spPr>
          <a:xfrm>
            <a:off x="985308" y="675673"/>
            <a:ext cx="6661150" cy="4164289"/>
          </a:xfrm>
          <a:prstGeom prst="rect">
            <a:avLst/>
          </a:prstGeom>
          <a:noFill/>
          <a:ln>
            <a:noFill/>
          </a:ln>
        </p:spPr>
      </p:pic>
      <p:sp>
        <p:nvSpPr>
          <p:cNvPr id="562" name="Google Shape;562;p4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63" name="Google Shape;563;p4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64" name="Google Shape;564;p44"/>
          <p:cNvSpPr txBox="1"/>
          <p:nvPr/>
        </p:nvSpPr>
        <p:spPr>
          <a:xfrm>
            <a:off x="1304818" y="5044611"/>
            <a:ext cx="522954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G.F. Nesbitt &amp; Co., printer. “California.” </a:t>
            </a:r>
            <a:r>
              <a:rPr b="0" i="0" lang="en-US" sz="1200">
                <a:solidFill>
                  <a:srgbClr val="323232"/>
                </a:solidFill>
                <a:latin typeface="Book Antiqua"/>
                <a:ea typeface="Book Antiqua"/>
                <a:cs typeface="Book Antiqua"/>
                <a:sym typeface="Book Antiqua"/>
              </a:rPr>
              <a:t>print on paper: engraving, color, and letterpress </a:t>
            </a:r>
            <a:r>
              <a:rPr lang="en-US" sz="1200">
                <a:solidFill>
                  <a:schemeClr val="dk1"/>
                </a:solidFill>
                <a:latin typeface="Book Antiqua"/>
                <a:ea typeface="Book Antiqua"/>
                <a:cs typeface="Book Antiqua"/>
                <a:sym typeface="Book Antiqua"/>
              </a:rPr>
              <a:t> ca. 1850. </a:t>
            </a:r>
            <a:r>
              <a:rPr b="0" i="0" lang="en-US" sz="1200">
                <a:solidFill>
                  <a:srgbClr val="323232"/>
                </a:solidFill>
                <a:latin typeface="Book Antiqua"/>
                <a:ea typeface="Book Antiqua"/>
                <a:cs typeface="Book Antiqua"/>
                <a:sym typeface="Book Antiqua"/>
              </a:rPr>
              <a:t>BANC PIC 1963.002:1556:014—A, Online Archive of California.</a:t>
            </a:r>
            <a:r>
              <a:rPr lang="en-US" sz="1200">
                <a:solidFill>
                  <a:schemeClr val="dk1"/>
                </a:solidFill>
                <a:latin typeface="Book Antiqua"/>
                <a:ea typeface="Book Antiqua"/>
                <a:cs typeface="Book Antiqua"/>
                <a:sym typeface="Book Antiqua"/>
              </a:rPr>
              <a:t> https://oac.cdlib.org/ark:/13030/tf1r29p10v/?layout=metadata</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45"/>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Women in the Gold Rush</a:t>
            </a:r>
            <a:endParaRPr/>
          </a:p>
        </p:txBody>
      </p:sp>
      <p:sp>
        <p:nvSpPr>
          <p:cNvPr id="570" name="Google Shape;570;p45"/>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p:txBody>
      </p:sp>
      <p:sp>
        <p:nvSpPr>
          <p:cNvPr id="571" name="Google Shape;571;p4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572" name="Google Shape;572;p4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6"/>
          <p:cNvSpPr txBox="1"/>
          <p:nvPr>
            <p:ph type="title"/>
          </p:nvPr>
        </p:nvSpPr>
        <p:spPr>
          <a:xfrm>
            <a:off x="609600" y="0"/>
            <a:ext cx="10972800" cy="1370016"/>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California Gold Rush (1848-55)</a:t>
            </a:r>
            <a:endParaRPr/>
          </a:p>
        </p:txBody>
      </p:sp>
      <p:pic>
        <p:nvPicPr>
          <p:cNvPr descr="A picture containing text, old, black, white&#10;&#10;Description automatically generated" id="579" name="Google Shape;579;p46"/>
          <p:cNvPicPr preferRelativeResize="0"/>
          <p:nvPr>
            <p:ph idx="1" type="body"/>
          </p:nvPr>
        </p:nvPicPr>
        <p:blipFill rotWithShape="1">
          <a:blip r:embed="rId3">
            <a:alphaModFix/>
          </a:blip>
          <a:srcRect b="0" l="0" r="0" t="0"/>
          <a:stretch/>
        </p:blipFill>
        <p:spPr>
          <a:xfrm>
            <a:off x="6711999" y="1235490"/>
            <a:ext cx="3862841" cy="4525963"/>
          </a:xfrm>
          <a:prstGeom prst="rect">
            <a:avLst/>
          </a:prstGeom>
          <a:noFill/>
          <a:ln>
            <a:noFill/>
          </a:ln>
        </p:spPr>
      </p:pic>
      <p:sp>
        <p:nvSpPr>
          <p:cNvPr id="580" name="Google Shape;580;p4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81" name="Google Shape;581;p46"/>
          <p:cNvSpPr txBox="1"/>
          <p:nvPr>
            <p:ph idx="2" type="body"/>
          </p:nvPr>
        </p:nvSpPr>
        <p:spPr>
          <a:xfrm>
            <a:off x="277689" y="1294544"/>
            <a:ext cx="6256671" cy="5219272"/>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Clr>
                <a:srgbClr val="7F7F7F"/>
              </a:buClr>
              <a:buSzPct val="100000"/>
              <a:buChar char="•"/>
            </a:pPr>
            <a:r>
              <a:rPr lang="en-US"/>
              <a:t>Gold discovered at Sutter’s Mill in 1848.</a:t>
            </a:r>
            <a:endParaRPr/>
          </a:p>
          <a:p>
            <a:pPr indent="-342900" lvl="0" marL="342900" rtl="0" algn="l">
              <a:spcBef>
                <a:spcPts val="444"/>
              </a:spcBef>
              <a:spcAft>
                <a:spcPts val="0"/>
              </a:spcAft>
              <a:buClr>
                <a:srgbClr val="7F7F7F"/>
              </a:buClr>
              <a:buSzPct val="100000"/>
              <a:buChar char="•"/>
            </a:pPr>
            <a:r>
              <a:rPr lang="en-US"/>
              <a:t>Promise of increasing wealth and new opportunities drew hundreds of thousands of people from America and beyond to California, a new part of the United States.</a:t>
            </a:r>
            <a:endParaRPr/>
          </a:p>
          <a:p>
            <a:pPr indent="-342900" lvl="0" marL="342900" rtl="0" algn="l">
              <a:spcBef>
                <a:spcPts val="444"/>
              </a:spcBef>
              <a:spcAft>
                <a:spcPts val="0"/>
              </a:spcAft>
              <a:buClr>
                <a:srgbClr val="7F7F7F"/>
              </a:buClr>
              <a:buSzPct val="100000"/>
              <a:buChar char="•"/>
            </a:pPr>
            <a:r>
              <a:rPr lang="en-US"/>
              <a:t>Mostly men went to gold mines to work and try to buy land.</a:t>
            </a:r>
            <a:endParaRPr/>
          </a:p>
          <a:p>
            <a:pPr indent="-342900" lvl="0" marL="342900" rtl="0" algn="l">
              <a:spcBef>
                <a:spcPts val="444"/>
              </a:spcBef>
              <a:spcAft>
                <a:spcPts val="0"/>
              </a:spcAft>
              <a:buClr>
                <a:srgbClr val="7F7F7F"/>
              </a:buClr>
              <a:buSzPct val="100000"/>
              <a:buChar char="•"/>
            </a:pPr>
            <a:r>
              <a:rPr lang="en-US"/>
              <a:t>First women involved were indigenous Californios (of Mexican descent) and Native Americans.</a:t>
            </a:r>
            <a:endParaRPr/>
          </a:p>
          <a:p>
            <a:pPr indent="-342900" lvl="0" marL="342900" rtl="0" algn="l">
              <a:spcBef>
                <a:spcPts val="444"/>
              </a:spcBef>
              <a:spcAft>
                <a:spcPts val="0"/>
              </a:spcAft>
              <a:buClr>
                <a:srgbClr val="7F7F7F"/>
              </a:buClr>
              <a:buSzPct val="100000"/>
              <a:buChar char="•"/>
            </a:pPr>
            <a:r>
              <a:rPr lang="en-US"/>
              <a:t>“good” women were cooks, laundresses, or ran boardinghouses.</a:t>
            </a:r>
            <a:endParaRPr/>
          </a:p>
          <a:p>
            <a:pPr indent="-342900" lvl="0" marL="342900" rtl="0" algn="l">
              <a:spcBef>
                <a:spcPts val="444"/>
              </a:spcBef>
              <a:spcAft>
                <a:spcPts val="0"/>
              </a:spcAft>
              <a:buClr>
                <a:srgbClr val="7F7F7F"/>
              </a:buClr>
              <a:buSzPct val="100000"/>
              <a:buChar char="•"/>
            </a:pPr>
            <a:r>
              <a:rPr lang="en-US"/>
              <a:t>“bad” women were prostitutes, as there were few women and many men in growing mining towns.</a:t>
            </a:r>
            <a:endParaRPr/>
          </a:p>
          <a:p>
            <a:pPr indent="-342900" lvl="0" marL="342900" rtl="0" algn="l">
              <a:spcBef>
                <a:spcPts val="444"/>
              </a:spcBef>
              <a:spcAft>
                <a:spcPts val="0"/>
              </a:spcAft>
              <a:buClr>
                <a:srgbClr val="7F7F7F"/>
              </a:buClr>
              <a:buSzPct val="100000"/>
              <a:buChar char="•"/>
            </a:pPr>
            <a:r>
              <a:rPr lang="en-US"/>
              <a:t>In California, women’s property remained separate from a husband’s.</a:t>
            </a:r>
            <a:endParaRPr/>
          </a:p>
        </p:txBody>
      </p:sp>
      <p:sp>
        <p:nvSpPr>
          <p:cNvPr id="582" name="Google Shape;582;p4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83" name="Google Shape;583;p46"/>
          <p:cNvSpPr txBox="1"/>
          <p:nvPr/>
        </p:nvSpPr>
        <p:spPr>
          <a:xfrm>
            <a:off x="6711999" y="6223118"/>
            <a:ext cx="627213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900">
                <a:solidFill>
                  <a:schemeClr val="dk1"/>
                </a:solidFill>
                <a:latin typeface="Book Antiqua"/>
                <a:ea typeface="Book Antiqua"/>
                <a:cs typeface="Book Antiqua"/>
                <a:sym typeface="Book Antiqua"/>
              </a:rPr>
              <a:t>The American Experience. “The California Gold Rush.” </a:t>
            </a:r>
            <a:r>
              <a:rPr i="1" lang="en-US" sz="900">
                <a:solidFill>
                  <a:schemeClr val="dk1"/>
                </a:solidFill>
                <a:latin typeface="Book Antiqua"/>
                <a:ea typeface="Book Antiqua"/>
                <a:cs typeface="Book Antiqua"/>
                <a:sym typeface="Book Antiqua"/>
              </a:rPr>
              <a:t>WGBH Educational Foundation. </a:t>
            </a:r>
            <a:r>
              <a:rPr lang="en-US" sz="900" u="sng">
                <a:solidFill>
                  <a:schemeClr val="dk1"/>
                </a:solidFill>
                <a:latin typeface="Book Antiqua"/>
                <a:ea typeface="Book Antiqua"/>
                <a:cs typeface="Book Antiqua"/>
                <a:sym typeface="Book Antiqua"/>
                <a:hlinkClick r:id="rId4">
                  <a:extLst>
                    <a:ext uri="{A12FA001-AC4F-418D-AE19-62706E023703}">
                      <ahyp:hlinkClr val="tx"/>
                    </a:ext>
                  </a:extLst>
                </a:hlinkClick>
              </a:rPr>
              <a:t>https://www.pbs.org/wgbh/americanexperience/features/goldrush-california/</a:t>
            </a:r>
            <a:endParaRPr sz="900">
              <a:solidFill>
                <a:schemeClr val="dk1"/>
              </a:solidFill>
              <a:latin typeface="Book Antiqua"/>
              <a:ea typeface="Book Antiqua"/>
              <a:cs typeface="Book Antiqua"/>
              <a:sym typeface="Book Antiqua"/>
            </a:endParaRPr>
          </a:p>
          <a:p>
            <a:pPr indent="0" lvl="0" marL="0" marR="0" rtl="0" algn="l">
              <a:spcBef>
                <a:spcPts val="0"/>
              </a:spcBef>
              <a:spcAft>
                <a:spcPts val="0"/>
              </a:spcAft>
              <a:buNone/>
            </a:pPr>
            <a:r>
              <a:rPr lang="en-US" sz="900">
                <a:solidFill>
                  <a:schemeClr val="dk1"/>
                </a:solidFill>
                <a:latin typeface="Book Antiqua"/>
                <a:ea typeface="Book Antiqua"/>
                <a:cs typeface="Book Antiqua"/>
                <a:sym typeface="Book Antiqua"/>
              </a:rPr>
              <a:t>Hupp, Theresa. “Roles of Women during the California Gold Rush.” 22 April 2015. https://www.theresahuppauthor.com/blog/2015/04/22/roles-of-women-during-the-california-gold-rush/</a:t>
            </a:r>
            <a:endParaRPr/>
          </a:p>
        </p:txBody>
      </p:sp>
      <p:sp>
        <p:nvSpPr>
          <p:cNvPr id="584" name="Google Shape;584;p46"/>
          <p:cNvSpPr txBox="1"/>
          <p:nvPr/>
        </p:nvSpPr>
        <p:spPr>
          <a:xfrm>
            <a:off x="6042627" y="5730631"/>
            <a:ext cx="6097712"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rgbClr val="262626"/>
                </a:solidFill>
                <a:latin typeface="Book Antiqua"/>
                <a:ea typeface="Book Antiqua"/>
                <a:cs typeface="Book Antiqua"/>
                <a:sym typeface="Book Antiqua"/>
              </a:rPr>
              <a:t>Untitled (Portrait of a Spanish Woman). ca. 1856. Photographer unknown. Ambrotype. Collection of Oakland Museum of California. </a:t>
            </a:r>
            <a:r>
              <a:rPr b="0" i="0" lang="en-US" sz="900">
                <a:solidFill>
                  <a:srgbClr val="262626"/>
                </a:solidFill>
                <a:latin typeface="Book Antiqua"/>
                <a:ea typeface="Book Antiqua"/>
                <a:cs typeface="Book Antiqua"/>
                <a:sym typeface="Book Antiqua"/>
              </a:rPr>
              <a:t>https://en.wikipedia.org/wiki/Women_in_the_California_Gold_Rush#/media/File:Californio_woman,_Gold_Rush.jpg</a:t>
            </a:r>
            <a:endParaRPr sz="1200">
              <a:solidFill>
                <a:schemeClr val="dk1"/>
              </a:solidFill>
              <a:latin typeface="Book Antiqua"/>
              <a:ea typeface="Book Antiqua"/>
              <a:cs typeface="Book Antiqua"/>
              <a:sym typeface="Book Antiqua"/>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4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Klondike Gold Rush (1897-98)</a:t>
            </a:r>
            <a:endParaRPr/>
          </a:p>
        </p:txBody>
      </p:sp>
      <p:pic>
        <p:nvPicPr>
          <p:cNvPr descr="A picture containing text, wall, person, white&#10;&#10;Description automatically generated" id="590" name="Google Shape;590;p47"/>
          <p:cNvPicPr preferRelativeResize="0"/>
          <p:nvPr>
            <p:ph idx="1" type="body"/>
          </p:nvPr>
        </p:nvPicPr>
        <p:blipFill rotWithShape="1">
          <a:blip r:embed="rId3">
            <a:alphaModFix/>
          </a:blip>
          <a:srcRect b="29101" l="0" r="0" t="1978"/>
          <a:stretch/>
        </p:blipFill>
        <p:spPr>
          <a:xfrm>
            <a:off x="6197600" y="1600203"/>
            <a:ext cx="5384800" cy="4525963"/>
          </a:xfrm>
          <a:prstGeom prst="rect">
            <a:avLst/>
          </a:prstGeom>
          <a:noFill/>
          <a:ln>
            <a:noFill/>
          </a:ln>
        </p:spPr>
      </p:pic>
      <p:sp>
        <p:nvSpPr>
          <p:cNvPr id="591" name="Google Shape;591;p4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592" name="Google Shape;592;p4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593" name="Google Shape;593;p47"/>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Miners again went looking for gold in Alaska.</a:t>
            </a:r>
            <a:endParaRPr/>
          </a:p>
          <a:p>
            <a:pPr indent="-342900" lvl="0" marL="342900" rtl="0" algn="l">
              <a:lnSpc>
                <a:spcPct val="90000"/>
              </a:lnSpc>
              <a:spcBef>
                <a:spcPts val="480"/>
              </a:spcBef>
              <a:spcAft>
                <a:spcPts val="0"/>
              </a:spcAft>
              <a:buClr>
                <a:srgbClr val="7F7F7F"/>
              </a:buClr>
              <a:buSzPts val="2400"/>
              <a:buChar char="•"/>
            </a:pPr>
            <a:r>
              <a:rPr b="0" i="0" lang="en-US"/>
              <a:t>Shaaw Tláa among </a:t>
            </a:r>
            <a:r>
              <a:rPr lang="en-US"/>
              <a:t>the party that first found gold in the Klondike.</a:t>
            </a:r>
            <a:endParaRPr/>
          </a:p>
          <a:p>
            <a:pPr indent="-342900" lvl="0" marL="342900" rtl="0" algn="l">
              <a:lnSpc>
                <a:spcPct val="90000"/>
              </a:lnSpc>
              <a:spcBef>
                <a:spcPts val="480"/>
              </a:spcBef>
              <a:spcAft>
                <a:spcPts val="0"/>
              </a:spcAft>
              <a:buClr>
                <a:srgbClr val="7F7F7F"/>
              </a:buClr>
              <a:buSzPts val="2400"/>
              <a:buChar char="•"/>
            </a:pPr>
            <a:r>
              <a:rPr lang="en-US"/>
              <a:t>Women went up and set up shops as cooks and running horse teams.</a:t>
            </a:r>
            <a:endParaRPr/>
          </a:p>
          <a:p>
            <a:pPr indent="-342900" lvl="0" marL="342900" rtl="0" algn="l">
              <a:lnSpc>
                <a:spcPct val="90000"/>
              </a:lnSpc>
              <a:spcBef>
                <a:spcPts val="480"/>
              </a:spcBef>
              <a:spcAft>
                <a:spcPts val="0"/>
              </a:spcAft>
              <a:buClr>
                <a:srgbClr val="7F7F7F"/>
              </a:buClr>
              <a:buSzPts val="2400"/>
              <a:buChar char="•"/>
            </a:pPr>
            <a:r>
              <a:rPr lang="en-US"/>
              <a:t>Bessie Couture, a Black woman, owned two restaurants up in Skagway.</a:t>
            </a:r>
            <a:endParaRPr/>
          </a:p>
          <a:p>
            <a:pPr indent="-342900" lvl="0" marL="342900" rtl="0" algn="l">
              <a:lnSpc>
                <a:spcPct val="90000"/>
              </a:lnSpc>
              <a:spcBef>
                <a:spcPts val="480"/>
              </a:spcBef>
              <a:spcAft>
                <a:spcPts val="0"/>
              </a:spcAft>
              <a:buClr>
                <a:srgbClr val="7F7F7F"/>
              </a:buClr>
              <a:buSzPts val="2400"/>
              <a:buChar char="•"/>
            </a:pPr>
            <a:r>
              <a:rPr lang="en-US"/>
              <a:t>Harriet Pullen ran a horse team and then opened a hotel and dairy farm, Pullen House.</a:t>
            </a:r>
            <a:endParaRPr/>
          </a:p>
          <a:p>
            <a:pPr indent="-190500" lvl="0" marL="342900" rtl="0" algn="l">
              <a:lnSpc>
                <a:spcPct val="90000"/>
              </a:lnSpc>
              <a:spcBef>
                <a:spcPts val="480"/>
              </a:spcBef>
              <a:spcAft>
                <a:spcPts val="0"/>
              </a:spcAft>
              <a:buClr>
                <a:srgbClr val="7F7F7F"/>
              </a:buClr>
              <a:buSzPts val="2400"/>
              <a:buNone/>
            </a:pPr>
            <a:r>
              <a:t/>
            </a:r>
            <a:endParaRPr/>
          </a:p>
        </p:txBody>
      </p:sp>
      <p:sp>
        <p:nvSpPr>
          <p:cNvPr id="594" name="Google Shape;594;p47"/>
          <p:cNvSpPr txBox="1"/>
          <p:nvPr/>
        </p:nvSpPr>
        <p:spPr>
          <a:xfrm>
            <a:off x="6042627" y="6125520"/>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200">
                <a:solidFill>
                  <a:srgbClr val="555555"/>
                </a:solidFill>
                <a:latin typeface="Book Antiqua"/>
                <a:ea typeface="Book Antiqua"/>
                <a:cs typeface="Book Antiqua"/>
                <a:sym typeface="Book Antiqua"/>
              </a:rPr>
              <a:t>Shaaw Tláa (Kate Carmack) Yukon Archives, James Albert Johnson fonds, 82/341, 21 #. https://www.nps.gov/people/kate-carmack.htm</a:t>
            </a:r>
            <a:endParaRPr sz="1200">
              <a:solidFill>
                <a:schemeClr val="dk1"/>
              </a:solidFill>
              <a:latin typeface="Book Antiqua"/>
              <a:ea typeface="Book Antiqua"/>
              <a:cs typeface="Book Antiqua"/>
              <a:sym typeface="Book Antiqua"/>
            </a:endParaRPr>
          </a:p>
        </p:txBody>
      </p:sp>
      <p:sp>
        <p:nvSpPr>
          <p:cNvPr id="595" name="Google Shape;595;p47"/>
          <p:cNvSpPr txBox="1"/>
          <p:nvPr/>
        </p:nvSpPr>
        <p:spPr>
          <a:xfrm>
            <a:off x="729759" y="5872997"/>
            <a:ext cx="5384800"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National Parks Service. “Women of the Gold Rush.” </a:t>
            </a:r>
            <a:r>
              <a:rPr i="1" lang="en-US" sz="1100">
                <a:solidFill>
                  <a:schemeClr val="dk1"/>
                </a:solidFill>
                <a:latin typeface="Book Antiqua"/>
                <a:ea typeface="Book Antiqua"/>
                <a:cs typeface="Book Antiqua"/>
                <a:sym typeface="Book Antiqua"/>
              </a:rPr>
              <a:t>Klondike Gold Rush National Historical Park, Alaska. US Department of the Interior. https://www.nps.gov/klgo/learn/historyculture/women.htm</a:t>
            </a:r>
            <a:endParaRPr sz="1100">
              <a:solidFill>
                <a:schemeClr val="dk1"/>
              </a:solidFill>
              <a:latin typeface="Book Antiqua"/>
              <a:ea typeface="Book Antiqua"/>
              <a:cs typeface="Book Antiqua"/>
              <a:sym typeface="Book Antiqua"/>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8"/>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Activity</a:t>
            </a:r>
            <a:endParaRPr/>
          </a:p>
        </p:txBody>
      </p:sp>
      <p:pic>
        <p:nvPicPr>
          <p:cNvPr descr="A picture containing text, tree, outdoor, person&#10;&#10;Description automatically generated" id="601" name="Google Shape;601;p48"/>
          <p:cNvPicPr preferRelativeResize="0"/>
          <p:nvPr>
            <p:ph idx="2" type="pic"/>
          </p:nvPr>
        </p:nvPicPr>
        <p:blipFill rotWithShape="1">
          <a:blip r:embed="rId3">
            <a:alphaModFix/>
          </a:blip>
          <a:srcRect b="7759" l="0" r="0" t="7760"/>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602" name="Google Shape;602;p48"/>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an inquiry with primary and secondary sources.</a:t>
            </a:r>
            <a:endParaRPr/>
          </a:p>
        </p:txBody>
      </p:sp>
      <p:sp>
        <p:nvSpPr>
          <p:cNvPr id="603" name="Google Shape;603;p4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04" name="Google Shape;604;p4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05" name="Google Shape;605;p48"/>
          <p:cNvSpPr txBox="1"/>
          <p:nvPr/>
        </p:nvSpPr>
        <p:spPr>
          <a:xfrm>
            <a:off x="3429000" y="6379080"/>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100">
                <a:solidFill>
                  <a:srgbClr val="555555"/>
                </a:solidFill>
                <a:latin typeface="Book Antiqua"/>
                <a:ea typeface="Book Antiqua"/>
                <a:cs typeface="Book Antiqua"/>
                <a:sym typeface="Book Antiqua"/>
              </a:rPr>
              <a:t>National Park Service, Klondike Gold Rush National Historical Park, Stinebaugh Collection, KLGO 0028. https://www.nps.gov/klgo/learn/historyculture/women.htm</a:t>
            </a:r>
            <a:endParaRPr sz="1100">
              <a:solidFill>
                <a:schemeClr val="dk1"/>
              </a:solidFill>
              <a:latin typeface="Book Antiqua"/>
              <a:ea typeface="Book Antiqua"/>
              <a:cs typeface="Book Antiqua"/>
              <a:sym typeface="Book Antiqu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49"/>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pic>
        <p:nvPicPr>
          <p:cNvPr descr="Text&#10;&#10;Description automatically generated" id="611" name="Google Shape;611;p49"/>
          <p:cNvPicPr preferRelativeResize="0"/>
          <p:nvPr>
            <p:ph idx="1" type="body"/>
          </p:nvPr>
        </p:nvPicPr>
        <p:blipFill rotWithShape="1">
          <a:blip r:embed="rId3">
            <a:alphaModFix/>
          </a:blip>
          <a:srcRect b="36995" l="0" r="0" t="0"/>
          <a:stretch/>
        </p:blipFill>
        <p:spPr>
          <a:xfrm>
            <a:off x="878887" y="431810"/>
            <a:ext cx="6860215" cy="5694356"/>
          </a:xfrm>
          <a:prstGeom prst="rect">
            <a:avLst/>
          </a:prstGeom>
          <a:noFill/>
          <a:ln>
            <a:noFill/>
          </a:ln>
        </p:spPr>
      </p:pic>
      <p:sp>
        <p:nvSpPr>
          <p:cNvPr id="612" name="Google Shape;612;p49"/>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Why would women seek an education beyond the sphere of “republican motherhood?”</a:t>
            </a:r>
            <a:endParaRPr/>
          </a:p>
        </p:txBody>
      </p:sp>
      <p:sp>
        <p:nvSpPr>
          <p:cNvPr id="613" name="Google Shape;613;p4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14" name="Google Shape;614;p4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15" name="Google Shape;615;p49"/>
          <p:cNvSpPr txBox="1"/>
          <p:nvPr/>
        </p:nvSpPr>
        <p:spPr>
          <a:xfrm>
            <a:off x="3141324" y="6202369"/>
            <a:ext cx="6097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chemeClr val="dk1"/>
                </a:solidFill>
                <a:latin typeface="Book Antiqua"/>
                <a:ea typeface="Book Antiqua"/>
                <a:cs typeface="Book Antiqua"/>
                <a:sym typeface="Book Antiqua"/>
              </a:rPr>
              <a:t>Troy Female Seminary. </a:t>
            </a:r>
            <a:r>
              <a:rPr b="0" i="1" lang="en-US" sz="1200">
                <a:solidFill>
                  <a:schemeClr val="dk1"/>
                </a:solidFill>
                <a:latin typeface="Book Antiqua"/>
                <a:ea typeface="Book Antiqua"/>
                <a:cs typeface="Book Antiqua"/>
                <a:sym typeface="Book Antiqua"/>
              </a:rPr>
              <a:t>Troy female seminary. Mr. &amp; Mrs. John H. Willard, principals. Circular of the school. Troy, Rensselaer County. N. Y. n. d</a:t>
            </a:r>
            <a:r>
              <a:rPr b="0" i="0" lang="en-US" sz="1200">
                <a:solidFill>
                  <a:schemeClr val="dk1"/>
                </a:solidFill>
                <a:latin typeface="Book Antiqua"/>
                <a:ea typeface="Book Antiqua"/>
                <a:cs typeface="Book Antiqua"/>
                <a:sym typeface="Book Antiqua"/>
              </a:rPr>
              <a:t>. Troy, 1800. Pdf. page 1. https://www.loc.gov/item/rbpe.13406400/.</a:t>
            </a:r>
            <a:endParaRPr sz="1200">
              <a:solidFill>
                <a:schemeClr val="dk1"/>
              </a:solidFill>
              <a:latin typeface="Book Antiqua"/>
              <a:ea typeface="Book Antiqua"/>
              <a:cs typeface="Book Antiqua"/>
              <a:sym typeface="Book Antiqu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5"/>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156" name="Google Shape;156;p5"/>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Did the Declaration of Independence benefit everyone? Explain.</a:t>
            </a:r>
            <a:endParaRPr/>
          </a:p>
        </p:txBody>
      </p:sp>
      <p:pic>
        <p:nvPicPr>
          <p:cNvPr id="157" name="Google Shape;157;p5"/>
          <p:cNvPicPr preferRelativeResize="0"/>
          <p:nvPr>
            <p:ph idx="1" type="body"/>
          </p:nvPr>
        </p:nvPicPr>
        <p:blipFill rotWithShape="1">
          <a:blip r:embed="rId3">
            <a:alphaModFix/>
          </a:blip>
          <a:srcRect b="0" l="22273" r="22273" t="0"/>
          <a:stretch/>
        </p:blipFill>
        <p:spPr>
          <a:xfrm>
            <a:off x="958851" y="273053"/>
            <a:ext cx="6661151" cy="5853113"/>
          </a:xfrm>
          <a:prstGeom prst="rect">
            <a:avLst/>
          </a:prstGeom>
          <a:noFill/>
          <a:ln>
            <a:noFill/>
          </a:ln>
        </p:spPr>
      </p:pic>
      <p:sp>
        <p:nvSpPr>
          <p:cNvPr id="158" name="Google Shape;158;p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59" name="Google Shape;159;p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sp>
        <p:nvSpPr>
          <p:cNvPr id="620" name="Google Shape;620;p50"/>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Education and Early Temperance</a:t>
            </a:r>
            <a:endParaRPr/>
          </a:p>
        </p:txBody>
      </p:sp>
      <p:sp>
        <p:nvSpPr>
          <p:cNvPr id="621" name="Google Shape;621;p50"/>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rPr lang="en-US"/>
              <a:t>Remedial Herstory Project</a:t>
            </a:r>
            <a:endParaRPr/>
          </a:p>
        </p:txBody>
      </p:sp>
      <p:sp>
        <p:nvSpPr>
          <p:cNvPr id="622" name="Google Shape;622;p5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23" name="Google Shape;623;p5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Schools for Women</a:t>
            </a:r>
            <a:endParaRPr/>
          </a:p>
        </p:txBody>
      </p:sp>
      <p:sp>
        <p:nvSpPr>
          <p:cNvPr id="629" name="Google Shape;629;p5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30" name="Google Shape;630;p5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31" name="Google Shape;631;p51"/>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Republican Motherhood gave women access to education to a degree.</a:t>
            </a:r>
            <a:endParaRPr/>
          </a:p>
          <a:p>
            <a:pPr indent="-342900" lvl="0" marL="342900" rtl="0" algn="l">
              <a:spcBef>
                <a:spcPts val="480"/>
              </a:spcBef>
              <a:spcAft>
                <a:spcPts val="0"/>
              </a:spcAft>
              <a:buClr>
                <a:srgbClr val="7F7F7F"/>
              </a:buClr>
              <a:buSzPts val="2400"/>
              <a:buChar char="•"/>
            </a:pPr>
            <a:r>
              <a:rPr lang="en-US"/>
              <a:t>Many women sought further education but hit barriers.</a:t>
            </a:r>
            <a:endParaRPr/>
          </a:p>
          <a:p>
            <a:pPr indent="-342900" lvl="0" marL="342900" rtl="0" algn="l">
              <a:spcBef>
                <a:spcPts val="480"/>
              </a:spcBef>
              <a:spcAft>
                <a:spcPts val="0"/>
              </a:spcAft>
              <a:buClr>
                <a:srgbClr val="7F7F7F"/>
              </a:buClr>
              <a:buSzPts val="2400"/>
              <a:buChar char="•"/>
            </a:pPr>
            <a:r>
              <a:rPr lang="en-US"/>
              <a:t>Bright women often became teachers.</a:t>
            </a:r>
            <a:endParaRPr/>
          </a:p>
          <a:p>
            <a:pPr indent="-342900" lvl="0" marL="342900" rtl="0" algn="l">
              <a:spcBef>
                <a:spcPts val="480"/>
              </a:spcBef>
              <a:spcAft>
                <a:spcPts val="0"/>
              </a:spcAft>
              <a:buClr>
                <a:srgbClr val="7F7F7F"/>
              </a:buClr>
              <a:buSzPts val="2400"/>
              <a:buChar char="•"/>
            </a:pPr>
            <a:r>
              <a:rPr lang="en-US"/>
              <a:t>Schools found it economical to hire women because they could pay them fractions what they paid male teachers.</a:t>
            </a:r>
            <a:endParaRPr/>
          </a:p>
        </p:txBody>
      </p:sp>
      <p:pic>
        <p:nvPicPr>
          <p:cNvPr descr="Text&#10;&#10;Description automatically generated" id="632" name="Google Shape;632;p51"/>
          <p:cNvPicPr preferRelativeResize="0"/>
          <p:nvPr>
            <p:ph idx="1" type="body"/>
          </p:nvPr>
        </p:nvPicPr>
        <p:blipFill rotWithShape="1">
          <a:blip r:embed="rId3">
            <a:alphaModFix/>
          </a:blip>
          <a:srcRect b="36995" l="0" r="0" t="0"/>
          <a:stretch/>
        </p:blipFill>
        <p:spPr>
          <a:xfrm>
            <a:off x="6197600" y="1626517"/>
            <a:ext cx="5384800" cy="4473328"/>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7" name="Shape 637"/>
        <p:cNvGrpSpPr/>
        <p:nvPr/>
      </p:nvGrpSpPr>
      <p:grpSpPr>
        <a:xfrm>
          <a:off x="0" y="0"/>
          <a:ext cx="0" cy="0"/>
          <a:chOff x="0" y="0"/>
          <a:chExt cx="0" cy="0"/>
        </a:xfrm>
      </p:grpSpPr>
      <p:sp>
        <p:nvSpPr>
          <p:cNvPr id="638" name="Google Shape;638;p52"/>
          <p:cNvSpPr txBox="1"/>
          <p:nvPr>
            <p:ph type="title"/>
          </p:nvPr>
        </p:nvSpPr>
        <p:spPr>
          <a:xfrm>
            <a:off x="609600" y="191854"/>
            <a:ext cx="10972800" cy="1035615"/>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Emma Hart Willard</a:t>
            </a:r>
            <a:endParaRPr/>
          </a:p>
        </p:txBody>
      </p:sp>
      <p:sp>
        <p:nvSpPr>
          <p:cNvPr id="639" name="Google Shape;639;p52"/>
          <p:cNvSpPr txBox="1"/>
          <p:nvPr>
            <p:ph idx="1" type="body"/>
          </p:nvPr>
        </p:nvSpPr>
        <p:spPr>
          <a:xfrm>
            <a:off x="609600" y="1425347"/>
            <a:ext cx="5384800" cy="498315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Her father encouraged her to study as a child despite gender roles that relegated her to the home.</a:t>
            </a:r>
            <a:endParaRPr/>
          </a:p>
          <a:p>
            <a:pPr indent="-285750" lvl="1" marL="742950" rtl="0" algn="l">
              <a:spcBef>
                <a:spcPts val="320"/>
              </a:spcBef>
              <a:spcAft>
                <a:spcPts val="0"/>
              </a:spcAft>
              <a:buClr>
                <a:srgbClr val="7F7F7F"/>
              </a:buClr>
              <a:buSzPts val="1600"/>
              <a:buChar char="o"/>
            </a:pPr>
            <a:r>
              <a:rPr lang="en-US"/>
              <a:t>Began teaching at a girls’ school in 1807.</a:t>
            </a:r>
            <a:endParaRPr/>
          </a:p>
          <a:p>
            <a:pPr indent="-285750" lvl="1" marL="742950" rtl="0" algn="l">
              <a:spcBef>
                <a:spcPts val="320"/>
              </a:spcBef>
              <a:spcAft>
                <a:spcPts val="0"/>
              </a:spcAft>
              <a:buClr>
                <a:srgbClr val="7F7F7F"/>
              </a:buClr>
              <a:buSzPts val="1600"/>
              <a:buChar char="o"/>
            </a:pPr>
            <a:r>
              <a:rPr lang="en-US"/>
              <a:t>Opened Middlebury Female Seminary in 1814 out of her home in Vermont, teaching classics and sciences.</a:t>
            </a:r>
            <a:endParaRPr/>
          </a:p>
          <a:p>
            <a:pPr indent="-285750" lvl="1" marL="742950" rtl="0" algn="l">
              <a:spcBef>
                <a:spcPts val="320"/>
              </a:spcBef>
              <a:spcAft>
                <a:spcPts val="0"/>
              </a:spcAft>
              <a:buClr>
                <a:srgbClr val="7F7F7F"/>
              </a:buClr>
              <a:buSzPts val="1600"/>
              <a:buChar char="o"/>
            </a:pPr>
            <a:r>
              <a:rPr lang="en-US"/>
              <a:t>In 1821, she opened the first endowed institution for the education of women, Troy Female Seminary in Troy, New York.</a:t>
            </a:r>
            <a:endParaRPr/>
          </a:p>
          <a:p>
            <a:pPr indent="-285750" lvl="1" marL="742950" rtl="0" algn="l">
              <a:spcBef>
                <a:spcPts val="320"/>
              </a:spcBef>
              <a:spcAft>
                <a:spcPts val="0"/>
              </a:spcAft>
              <a:buClr>
                <a:srgbClr val="7F7F7F"/>
              </a:buClr>
              <a:buSzPts val="1600"/>
              <a:buChar char="o"/>
            </a:pPr>
            <a:r>
              <a:rPr lang="en-US"/>
              <a:t>Remained head of school until 1838.</a:t>
            </a:r>
            <a:endParaRPr/>
          </a:p>
        </p:txBody>
      </p:sp>
      <p:sp>
        <p:nvSpPr>
          <p:cNvPr id="640" name="Google Shape;640;p5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41" name="Google Shape;641;p5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descr="A portrait of a person&#10;&#10;Description automatically generated with medium confidence" id="642" name="Google Shape;642;p52"/>
          <p:cNvPicPr preferRelativeResize="0"/>
          <p:nvPr>
            <p:ph idx="2" type="body"/>
          </p:nvPr>
        </p:nvPicPr>
        <p:blipFill rotWithShape="1">
          <a:blip r:embed="rId3">
            <a:alphaModFix/>
          </a:blip>
          <a:srcRect b="16742" l="442" r="155" t="7069"/>
          <a:stretch/>
        </p:blipFill>
        <p:spPr>
          <a:xfrm>
            <a:off x="7427742" y="1533378"/>
            <a:ext cx="3221501" cy="3784210"/>
          </a:xfrm>
          <a:prstGeom prst="rect">
            <a:avLst/>
          </a:prstGeom>
          <a:noFill/>
          <a:ln>
            <a:noFill/>
          </a:ln>
        </p:spPr>
      </p:pic>
      <p:sp>
        <p:nvSpPr>
          <p:cNvPr id="643" name="Google Shape;643;p52"/>
          <p:cNvSpPr txBox="1"/>
          <p:nvPr/>
        </p:nvSpPr>
        <p:spPr>
          <a:xfrm>
            <a:off x="609600" y="5969602"/>
            <a:ext cx="609771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Britannica, T. Editors of Encyclopaedia. "Emma Willard." Encyclopedia Britannica, April 11, 2021. https://www.britannica.com/biography/Emma-Willard</a:t>
            </a:r>
            <a:r>
              <a:rPr lang="en-US" sz="1800">
                <a:solidFill>
                  <a:schemeClr val="dk1"/>
                </a:solidFill>
                <a:latin typeface="Book Antiqua"/>
                <a:ea typeface="Book Antiqua"/>
                <a:cs typeface="Book Antiqua"/>
                <a:sym typeface="Book Antiqua"/>
              </a:rPr>
              <a:t>.</a:t>
            </a:r>
            <a:endParaRPr/>
          </a:p>
        </p:txBody>
      </p:sp>
      <p:sp>
        <p:nvSpPr>
          <p:cNvPr id="644" name="Google Shape;644;p52"/>
          <p:cNvSpPr txBox="1"/>
          <p:nvPr/>
        </p:nvSpPr>
        <p:spPr>
          <a:xfrm>
            <a:off x="6976599" y="6169583"/>
            <a:ext cx="4976116"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050">
                <a:solidFill>
                  <a:schemeClr val="dk1"/>
                </a:solidFill>
                <a:latin typeface="Book Antiqua"/>
                <a:ea typeface="Book Antiqua"/>
                <a:cs typeface="Book Antiqua"/>
                <a:sym typeface="Book Antiqua"/>
              </a:rPr>
              <a:t>Portrait of Emma Willard, </a:t>
            </a:r>
            <a:r>
              <a:rPr lang="en-US" sz="1050">
                <a:solidFill>
                  <a:schemeClr val="dk1"/>
                </a:solidFill>
                <a:latin typeface="Book Antiqua"/>
                <a:ea typeface="Book Antiqua"/>
                <a:cs typeface="Book Antiqua"/>
                <a:sym typeface="Book Antiqua"/>
              </a:rPr>
              <a:t>ca. 1805-1815. Schlesinger Library on the History of Women in America, Radcliffe Institute WRC-P19-1. http://id.lib.harvard.edu/via/olvwork20006146/urn-3:RAD.SCHL:381086/catalog</a:t>
            </a:r>
            <a:endParaRPr i="1" sz="1050">
              <a:solidFill>
                <a:schemeClr val="dk1"/>
              </a:solidFill>
              <a:latin typeface="Book Antiqua"/>
              <a:ea typeface="Book Antiqua"/>
              <a:cs typeface="Book Antiqua"/>
              <a:sym typeface="Book Antiqua"/>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53"/>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Education to Politics</a:t>
            </a:r>
            <a:endParaRPr/>
          </a:p>
        </p:txBody>
      </p:sp>
      <p:sp>
        <p:nvSpPr>
          <p:cNvPr id="650" name="Google Shape;650;p5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51" name="Google Shape;651;p5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52" name="Google Shape;652;p53"/>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Learning about the world beyond their neighborhoods, women became active in social reform.</a:t>
            </a:r>
            <a:endParaRPr/>
          </a:p>
          <a:p>
            <a:pPr indent="-342900" lvl="0" marL="342900" rtl="0" algn="l">
              <a:spcBef>
                <a:spcPts val="480"/>
              </a:spcBef>
              <a:spcAft>
                <a:spcPts val="0"/>
              </a:spcAft>
              <a:buClr>
                <a:srgbClr val="7F7F7F"/>
              </a:buClr>
              <a:buSzPts val="2400"/>
              <a:buChar char="•"/>
            </a:pPr>
            <a:r>
              <a:rPr lang="en-US"/>
              <a:t>Social reform was women’s window into politics as “moral” crusaders. </a:t>
            </a:r>
            <a:endParaRPr/>
          </a:p>
        </p:txBody>
      </p:sp>
      <p:pic>
        <p:nvPicPr>
          <p:cNvPr descr="A picture containing text, indoor&#10;&#10;Description automatically generated" id="653" name="Google Shape;653;p53"/>
          <p:cNvPicPr preferRelativeResize="0"/>
          <p:nvPr>
            <p:ph idx="1" type="body"/>
          </p:nvPr>
        </p:nvPicPr>
        <p:blipFill rotWithShape="1">
          <a:blip r:embed="rId3">
            <a:alphaModFix/>
          </a:blip>
          <a:srcRect b="0" l="0" r="0" t="0"/>
          <a:stretch/>
        </p:blipFill>
        <p:spPr>
          <a:xfrm>
            <a:off x="6203950" y="1951831"/>
            <a:ext cx="5372100" cy="38227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The Temperance Crusade</a:t>
            </a:r>
            <a:endParaRPr/>
          </a:p>
        </p:txBody>
      </p:sp>
      <p:pic>
        <p:nvPicPr>
          <p:cNvPr descr="A picture containing text, indoor&#10;&#10;Description automatically generated" id="660" name="Google Shape;660;p54"/>
          <p:cNvPicPr preferRelativeResize="0"/>
          <p:nvPr>
            <p:ph idx="1" type="body"/>
          </p:nvPr>
        </p:nvPicPr>
        <p:blipFill rotWithShape="1">
          <a:blip r:embed="rId3">
            <a:alphaModFix/>
          </a:blip>
          <a:srcRect b="0" l="0" r="0" t="0"/>
          <a:stretch/>
        </p:blipFill>
        <p:spPr>
          <a:xfrm>
            <a:off x="6203950" y="1951831"/>
            <a:ext cx="5372100" cy="3822700"/>
          </a:xfrm>
          <a:prstGeom prst="rect">
            <a:avLst/>
          </a:prstGeom>
          <a:noFill/>
          <a:ln>
            <a:noFill/>
          </a:ln>
        </p:spPr>
      </p:pic>
      <p:sp>
        <p:nvSpPr>
          <p:cNvPr id="661" name="Google Shape;661;p5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62" name="Google Shape;662;p5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63" name="Google Shape;663;p54"/>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7F7F7F"/>
              </a:buClr>
              <a:buSzPts val="2400"/>
              <a:buChar char="•"/>
            </a:pPr>
            <a:r>
              <a:rPr lang="en-US"/>
              <a:t>Began in 1830s and 1840s, rooted in Protestant churches. </a:t>
            </a:r>
            <a:endParaRPr/>
          </a:p>
          <a:p>
            <a:pPr indent="-342900" lvl="0" marL="342900" rtl="0" algn="l">
              <a:spcBef>
                <a:spcPts val="480"/>
              </a:spcBef>
              <a:spcAft>
                <a:spcPts val="0"/>
              </a:spcAft>
              <a:buClr>
                <a:srgbClr val="7F7F7F"/>
              </a:buClr>
              <a:buSzPts val="2400"/>
              <a:buChar char="•"/>
            </a:pPr>
            <a:r>
              <a:rPr lang="en-US"/>
              <a:t>Requested that men moderate the amount of alcohol they drink, as legal rights made wives dependent on husbands even if they abused drink.</a:t>
            </a:r>
            <a:endParaRPr/>
          </a:p>
          <a:p>
            <a:pPr indent="-342900" lvl="0" marL="342900" rtl="0" algn="l">
              <a:spcBef>
                <a:spcPts val="480"/>
              </a:spcBef>
              <a:spcAft>
                <a:spcPts val="0"/>
              </a:spcAft>
              <a:buClr>
                <a:srgbClr val="7F7F7F"/>
              </a:buClr>
              <a:buSzPts val="2400"/>
              <a:buChar char="•"/>
            </a:pPr>
            <a:r>
              <a:rPr lang="en-US"/>
              <a:t>Alongside abolition movement to free country of sin and evil. </a:t>
            </a:r>
            <a:endParaRPr/>
          </a:p>
          <a:p>
            <a:pPr indent="-342900" lvl="0" marL="342900" rtl="0" algn="l">
              <a:spcBef>
                <a:spcPts val="480"/>
              </a:spcBef>
              <a:spcAft>
                <a:spcPts val="0"/>
              </a:spcAft>
              <a:buClr>
                <a:srgbClr val="7F7F7F"/>
              </a:buClr>
              <a:buSzPts val="2400"/>
              <a:buChar char="•"/>
            </a:pPr>
            <a:r>
              <a:rPr lang="en-US"/>
              <a:t>Highlighted Christian women’s moral leanings of prudence, temperance, chastity, and virtue.</a:t>
            </a:r>
            <a:endParaRPr/>
          </a:p>
        </p:txBody>
      </p:sp>
      <p:sp>
        <p:nvSpPr>
          <p:cNvPr id="664" name="Google Shape;664;p54"/>
          <p:cNvSpPr txBox="1"/>
          <p:nvPr/>
        </p:nvSpPr>
        <p:spPr>
          <a:xfrm>
            <a:off x="605537" y="5928347"/>
            <a:ext cx="5388864"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Ken Burns and Lynn Novack. About the Era, “Prohibition</a:t>
            </a:r>
            <a:r>
              <a:rPr i="1" lang="en-US" sz="1200">
                <a:solidFill>
                  <a:schemeClr val="dk1"/>
                </a:solidFill>
                <a:latin typeface="Book Antiqua"/>
                <a:ea typeface="Book Antiqua"/>
                <a:cs typeface="Book Antiqua"/>
                <a:sym typeface="Book Antiqua"/>
              </a:rPr>
              <a:t>.” PBS. </a:t>
            </a:r>
            <a:r>
              <a:rPr lang="en-US" sz="1200">
                <a:solidFill>
                  <a:schemeClr val="dk1"/>
                </a:solidFill>
                <a:latin typeface="Book Antiqua"/>
                <a:ea typeface="Book Antiqua"/>
                <a:cs typeface="Book Antiqua"/>
                <a:sym typeface="Book Antiqua"/>
              </a:rPr>
              <a:t>2011</a:t>
            </a:r>
            <a:r>
              <a:rPr i="1" lang="en-US" sz="1200">
                <a:solidFill>
                  <a:schemeClr val="dk1"/>
                </a:solidFill>
                <a:latin typeface="Book Antiqua"/>
                <a:ea typeface="Book Antiqua"/>
                <a:cs typeface="Book Antiqua"/>
                <a:sym typeface="Book Antiqua"/>
              </a:rPr>
              <a:t>.</a:t>
            </a:r>
            <a:r>
              <a:rPr lang="en-US" sz="1200">
                <a:solidFill>
                  <a:schemeClr val="dk1"/>
                </a:solidFill>
                <a:latin typeface="Book Antiqua"/>
                <a:ea typeface="Book Antiqua"/>
                <a:cs typeface="Book Antiqua"/>
                <a:sym typeface="Book Antiqua"/>
              </a:rPr>
              <a:t> https://www.pbs.org/kenburns/prohibition/roots-of-prohibition/</a:t>
            </a:r>
            <a:r>
              <a:rPr i="1" lang="en-US" sz="1200">
                <a:solidFill>
                  <a:schemeClr val="dk1"/>
                </a:solidFill>
                <a:latin typeface="Book Antiqua"/>
                <a:ea typeface="Book Antiqua"/>
                <a:cs typeface="Book Antiqua"/>
                <a:sym typeface="Book Antiqua"/>
              </a:rPr>
              <a:t> </a:t>
            </a:r>
            <a:endParaRPr sz="1200">
              <a:solidFill>
                <a:schemeClr val="dk1"/>
              </a:solidFill>
              <a:latin typeface="Book Antiqua"/>
              <a:ea typeface="Book Antiqua"/>
              <a:cs typeface="Book Antiqua"/>
              <a:sym typeface="Book Antiqua"/>
            </a:endParaRPr>
          </a:p>
        </p:txBody>
      </p:sp>
      <p:sp>
        <p:nvSpPr>
          <p:cNvPr id="665" name="Google Shape;665;p54"/>
          <p:cNvSpPr txBox="1"/>
          <p:nvPr/>
        </p:nvSpPr>
        <p:spPr>
          <a:xfrm>
            <a:off x="6197600" y="5856270"/>
            <a:ext cx="53848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N. Currier, </a:t>
            </a:r>
            <a:r>
              <a:rPr i="1" lang="en-US" sz="1200">
                <a:solidFill>
                  <a:schemeClr val="dk1"/>
                </a:solidFill>
                <a:latin typeface="Book Antiqua"/>
                <a:ea typeface="Book Antiqua"/>
                <a:cs typeface="Book Antiqua"/>
                <a:sym typeface="Book Antiqua"/>
              </a:rPr>
              <a:t>The Drunkard’s Progress, </a:t>
            </a:r>
            <a:r>
              <a:rPr lang="en-US" sz="1200">
                <a:solidFill>
                  <a:schemeClr val="dk1"/>
                </a:solidFill>
                <a:latin typeface="Book Antiqua"/>
                <a:ea typeface="Book Antiqua"/>
                <a:cs typeface="Book Antiqua"/>
                <a:sym typeface="Book Antiqua"/>
              </a:rPr>
              <a:t>lithograph, Currier &amp; Ives, c.1846, Library of Congress Prints and Photographs Division, Washington, D.C. http://hdl.loc.gov/loc.pnp/ppmsca.32719</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5"/>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Maine Liquor Law, 1851</a:t>
            </a:r>
            <a:endParaRPr/>
          </a:p>
        </p:txBody>
      </p:sp>
      <p:sp>
        <p:nvSpPr>
          <p:cNvPr id="671" name="Google Shape;671;p5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72" name="Google Shape;672;p5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73" name="Google Shape;673;p55"/>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First total ban on manufacture and sale of liquor in country.</a:t>
            </a:r>
            <a:endParaRPr/>
          </a:p>
          <a:p>
            <a:pPr indent="-342900" lvl="0" marL="342900" rtl="0" algn="l">
              <a:spcBef>
                <a:spcPts val="480"/>
              </a:spcBef>
              <a:spcAft>
                <a:spcPts val="0"/>
              </a:spcAft>
              <a:buClr>
                <a:srgbClr val="7F7F7F"/>
              </a:buClr>
              <a:buSzPts val="2400"/>
              <a:buChar char="•"/>
            </a:pPr>
            <a:r>
              <a:rPr lang="en-US"/>
              <a:t>“Father of Prohibition” Neal Dow</a:t>
            </a:r>
            <a:endParaRPr/>
          </a:p>
          <a:p>
            <a:pPr indent="-342900" lvl="0" marL="342900" rtl="0" algn="l">
              <a:spcBef>
                <a:spcPts val="480"/>
              </a:spcBef>
              <a:spcAft>
                <a:spcPts val="0"/>
              </a:spcAft>
              <a:buClr>
                <a:srgbClr val="7F7F7F"/>
              </a:buClr>
              <a:buSzPts val="2400"/>
              <a:buChar char="•"/>
            </a:pPr>
            <a:r>
              <a:rPr lang="en-US"/>
              <a:t>Remained in effect until repeal of national prohibition amendment.</a:t>
            </a:r>
            <a:endParaRPr/>
          </a:p>
        </p:txBody>
      </p:sp>
      <p:sp>
        <p:nvSpPr>
          <p:cNvPr id="674" name="Google Shape;674;p55"/>
          <p:cNvSpPr txBox="1"/>
          <p:nvPr/>
        </p:nvSpPr>
        <p:spPr>
          <a:xfrm>
            <a:off x="487680" y="6003369"/>
            <a:ext cx="609771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“History of Maine.” https://www.maine.gov/legis/general/history/hstry8.htm</a:t>
            </a:r>
            <a:endParaRPr/>
          </a:p>
        </p:txBody>
      </p:sp>
      <p:pic>
        <p:nvPicPr>
          <p:cNvPr descr="Text&#10;&#10;Description automatically generated" id="675" name="Google Shape;675;p55"/>
          <p:cNvPicPr preferRelativeResize="0"/>
          <p:nvPr>
            <p:ph idx="1" type="body"/>
          </p:nvPr>
        </p:nvPicPr>
        <p:blipFill rotWithShape="1">
          <a:blip r:embed="rId3">
            <a:alphaModFix/>
          </a:blip>
          <a:srcRect b="15566" l="0" r="0" t="15567"/>
          <a:stretch/>
        </p:blipFill>
        <p:spPr>
          <a:xfrm>
            <a:off x="6197600" y="2349591"/>
            <a:ext cx="5384800" cy="3027180"/>
          </a:xfrm>
          <a:prstGeom prst="rect">
            <a:avLst/>
          </a:prstGeom>
          <a:noFill/>
          <a:ln>
            <a:noFill/>
          </a:ln>
        </p:spPr>
      </p:pic>
      <p:sp>
        <p:nvSpPr>
          <p:cNvPr id="676" name="Google Shape;676;p55"/>
          <p:cNvSpPr txBox="1"/>
          <p:nvPr/>
        </p:nvSpPr>
        <p:spPr>
          <a:xfrm>
            <a:off x="6233104" y="5831029"/>
            <a:ext cx="5313791"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rgbClr val="3B3B3B"/>
                </a:solidFill>
                <a:latin typeface="Book Antiqua"/>
                <a:ea typeface="Book Antiqua"/>
                <a:cs typeface="Book Antiqua"/>
                <a:sym typeface="Book Antiqua"/>
              </a:rPr>
              <a:t>Box 1 folder 1, Thompson Collection of Lincolniana, M 4, Special Collections and Archives, James Branch Cabell Library, Virginia Commonwealth University. https://i0.wp.com/socialwelfare.library.vcu.edu/wp-content/uploads/2015/03/M4-Box-1-folder-1-19th-c-USA-Temperance-Union-pledge-rsz.jpg</a:t>
            </a:r>
            <a:endParaRPr sz="1000">
              <a:solidFill>
                <a:schemeClr val="dk1"/>
              </a:solidFill>
              <a:latin typeface="Book Antiqua"/>
              <a:ea typeface="Book Antiqua"/>
              <a:cs typeface="Book Antiqua"/>
              <a:sym typeface="Book Antiqua"/>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56"/>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Why was temperance a women’s movement?</a:t>
            </a:r>
            <a:endParaRPr/>
          </a:p>
        </p:txBody>
      </p:sp>
      <p:sp>
        <p:nvSpPr>
          <p:cNvPr id="682" name="Google Shape;682;p56"/>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sp>
        <p:nvSpPr>
          <p:cNvPr id="683" name="Google Shape;683;p5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84" name="Google Shape;684;p5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descr="A picture containing text, indoor&#10;&#10;Description automatically generated" id="685" name="Google Shape;685;p56"/>
          <p:cNvPicPr preferRelativeResize="0"/>
          <p:nvPr>
            <p:ph idx="2" type="pic"/>
          </p:nvPr>
        </p:nvPicPr>
        <p:blipFill rotWithShape="1">
          <a:blip r:embed="rId3">
            <a:alphaModFix/>
          </a:blip>
          <a:srcRect b="10465" l="0" r="0" t="10466"/>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57"/>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691" name="Google Shape;691;p5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692" name="Google Shape;692;p5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693" name="Google Shape;693;p57"/>
          <p:cNvSpPr txBox="1"/>
          <p:nvPr/>
        </p:nvSpPr>
        <p:spPr>
          <a:xfrm>
            <a:off x="7876118" y="2476014"/>
            <a:ext cx="4011084" cy="3687763"/>
          </a:xfrm>
          <a:prstGeom prst="rect">
            <a:avLst/>
          </a:prstGeom>
          <a:noFill/>
          <a:ln>
            <a:noFill/>
          </a:ln>
        </p:spPr>
        <p:txBody>
          <a:bodyPr anchorCtr="0" anchor="t" bIns="45700" lIns="91425" spcFirstLastPara="1" rIns="91425" wrap="square" tIns="45700">
            <a:normAutofit/>
          </a:bodyPr>
          <a:lstStyle/>
          <a:p>
            <a:pPr indent="0" lvl="0" marL="0" marR="0" rtl="0" algn="ctr">
              <a:lnSpc>
                <a:spcPct val="125000"/>
              </a:lnSpc>
              <a:spcBef>
                <a:spcPts val="0"/>
              </a:spcBef>
              <a:spcAft>
                <a:spcPts val="0"/>
              </a:spcAft>
              <a:buClr>
                <a:srgbClr val="7F7F7F"/>
              </a:buClr>
              <a:buSzPts val="1600"/>
              <a:buFont typeface="Arial"/>
              <a:buNone/>
            </a:pPr>
            <a:r>
              <a:rPr lang="en-US" sz="1600">
                <a:solidFill>
                  <a:srgbClr val="7F7F7F"/>
                </a:solidFill>
                <a:latin typeface="Book Antiqua"/>
                <a:ea typeface="Book Antiqua"/>
                <a:cs typeface="Book Antiqua"/>
                <a:sym typeface="Book Antiqua"/>
              </a:rPr>
              <a:t>Were Texans greedy in their fight for independence?  Why or why not?</a:t>
            </a:r>
            <a:endParaRPr/>
          </a:p>
        </p:txBody>
      </p:sp>
      <p:pic>
        <p:nvPicPr>
          <p:cNvPr descr="mexican-war-map-2500.jpg" id="694" name="Google Shape;694;p57"/>
          <p:cNvPicPr preferRelativeResize="0"/>
          <p:nvPr>
            <p:ph idx="1" type="body"/>
          </p:nvPr>
        </p:nvPicPr>
        <p:blipFill rotWithShape="1">
          <a:blip r:embed="rId3">
            <a:alphaModFix/>
          </a:blip>
          <a:srcRect b="0" l="17985" r="17984" t="0"/>
          <a:stretch/>
        </p:blipFill>
        <p:spPr>
          <a:xfrm>
            <a:off x="1605927" y="939006"/>
            <a:ext cx="5366995" cy="4521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58"/>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Women in the Settling and War for Texas</a:t>
            </a:r>
            <a:endParaRPr/>
          </a:p>
        </p:txBody>
      </p:sp>
      <p:sp>
        <p:nvSpPr>
          <p:cNvPr id="700" name="Google Shape;700;p58"/>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rPr lang="en-US"/>
              <a:t>The Remedial Herstory Project</a:t>
            </a:r>
            <a:endParaRPr/>
          </a:p>
        </p:txBody>
      </p:sp>
      <p:sp>
        <p:nvSpPr>
          <p:cNvPr id="701" name="Google Shape;701;p5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702" name="Google Shape;702;p5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sp>
        <p:nvSpPr>
          <p:cNvPr id="707" name="Google Shape;707;p5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Annex</a:t>
            </a:r>
            <a:endParaRPr/>
          </a:p>
        </p:txBody>
      </p:sp>
      <p:sp>
        <p:nvSpPr>
          <p:cNvPr id="708" name="Google Shape;708;p59"/>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To take over control of a country or territory.  </a:t>
            </a:r>
            <a:endParaRPr/>
          </a:p>
          <a:p>
            <a:pPr indent="-342900" lvl="0" marL="342900" rtl="0" algn="l">
              <a:spcBef>
                <a:spcPts val="480"/>
              </a:spcBef>
              <a:spcAft>
                <a:spcPts val="0"/>
              </a:spcAft>
              <a:buClr>
                <a:srgbClr val="7F7F7F"/>
              </a:buClr>
              <a:buSzPts val="2400"/>
              <a:buChar char="•"/>
            </a:pPr>
            <a:r>
              <a:rPr lang="en-US"/>
              <a:t>Territory becomes absorbed into the stronger country.</a:t>
            </a:r>
            <a:endParaRPr/>
          </a:p>
        </p:txBody>
      </p:sp>
      <p:sp>
        <p:nvSpPr>
          <p:cNvPr id="709" name="Google Shape;709;p5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10" name="Google Shape;710;p5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11" name="Google Shape;711;p59"/>
          <p:cNvSpPr txBox="1"/>
          <p:nvPr/>
        </p:nvSpPr>
        <p:spPr>
          <a:xfrm>
            <a:off x="6621125" y="6114996"/>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200">
                <a:solidFill>
                  <a:srgbClr val="303336"/>
                </a:solidFill>
                <a:latin typeface="Book Antiqua"/>
                <a:ea typeface="Book Antiqua"/>
                <a:cs typeface="Book Antiqua"/>
                <a:sym typeface="Book Antiqua"/>
              </a:rPr>
              <a:t>Merriam-Webster.com Dictionary</a:t>
            </a:r>
            <a:r>
              <a:rPr b="0" i="0" lang="en-US" sz="1200">
                <a:solidFill>
                  <a:srgbClr val="303336"/>
                </a:solidFill>
                <a:latin typeface="Book Antiqua"/>
                <a:ea typeface="Book Antiqua"/>
                <a:cs typeface="Book Antiqua"/>
                <a:sym typeface="Book Antiqua"/>
              </a:rPr>
              <a:t>, s.v. “annex,” accessed July 7, 2021, https://www.merriam-webster.com/dictionary/annex.</a:t>
            </a:r>
            <a:endParaRPr sz="1200">
              <a:solidFill>
                <a:schemeClr val="dk1"/>
              </a:solidFill>
              <a:latin typeface="Book Antiqua"/>
              <a:ea typeface="Book Antiqua"/>
              <a:cs typeface="Book Antiqua"/>
              <a:sym typeface="Book Antiqua"/>
            </a:endParaRPr>
          </a:p>
        </p:txBody>
      </p:sp>
      <p:pic>
        <p:nvPicPr>
          <p:cNvPr descr="A picture containing text, outdoor, mountain&#10;&#10;Description automatically generated" id="712" name="Google Shape;712;p59"/>
          <p:cNvPicPr preferRelativeResize="0"/>
          <p:nvPr>
            <p:ph idx="2" type="body"/>
          </p:nvPr>
        </p:nvPicPr>
        <p:blipFill rotWithShape="1">
          <a:blip r:embed="rId3">
            <a:alphaModFix/>
          </a:blip>
          <a:srcRect b="0" l="0" r="0" t="0"/>
          <a:stretch/>
        </p:blipFill>
        <p:spPr>
          <a:xfrm>
            <a:off x="487363" y="1501582"/>
            <a:ext cx="5389562" cy="3593041"/>
          </a:xfrm>
          <a:prstGeom prst="rect">
            <a:avLst/>
          </a:prstGeom>
          <a:noFill/>
          <a:ln>
            <a:noFill/>
          </a:ln>
        </p:spPr>
      </p:pic>
      <p:sp>
        <p:nvSpPr>
          <p:cNvPr id="713" name="Google Shape;713;p59"/>
          <p:cNvSpPr txBox="1"/>
          <p:nvPr/>
        </p:nvSpPr>
        <p:spPr>
          <a:xfrm>
            <a:off x="487363" y="5219272"/>
            <a:ext cx="538956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Onderdonk, Robert Jenkins, </a:t>
            </a:r>
            <a:r>
              <a:rPr i="1" lang="en-US" sz="1200">
                <a:solidFill>
                  <a:schemeClr val="dk1"/>
                </a:solidFill>
                <a:latin typeface="Book Antiqua"/>
                <a:ea typeface="Book Antiqua"/>
                <a:cs typeface="Book Antiqua"/>
                <a:sym typeface="Book Antiqua"/>
              </a:rPr>
              <a:t>The Fall of the Alamo, </a:t>
            </a:r>
            <a:r>
              <a:rPr lang="en-US" sz="1200">
                <a:solidFill>
                  <a:schemeClr val="dk1"/>
                </a:solidFill>
                <a:latin typeface="Book Antiqua"/>
                <a:ea typeface="Book Antiqua"/>
                <a:cs typeface="Book Antiqua"/>
                <a:sym typeface="Book Antiqua"/>
              </a:rPr>
              <a:t>painting, 1903, Texas State Archives, https://en.wikipedia.org/wiki/Battle_of_the_Alamo#/media/File:FalloftheAlamo.jpg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08">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6"/>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7200"/>
              <a:buFont typeface="Book Antiqua"/>
              <a:buNone/>
            </a:pPr>
            <a:r>
              <a:rPr lang="en-US" sz="7200"/>
              <a:t>Slavery as Law of the Land</a:t>
            </a:r>
            <a:endParaRPr/>
          </a:p>
        </p:txBody>
      </p:sp>
      <p:sp>
        <p:nvSpPr>
          <p:cNvPr id="165" name="Google Shape;165;p6"/>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a:p>
            <a:pPr indent="0" lvl="0" marL="0" rtl="0" algn="ctr">
              <a:spcBef>
                <a:spcPts val="480"/>
              </a:spcBef>
              <a:spcAft>
                <a:spcPts val="0"/>
              </a:spcAft>
              <a:buClr>
                <a:srgbClr val="888888"/>
              </a:buClr>
              <a:buSzPts val="2400"/>
              <a:buNone/>
            </a:pPr>
            <a:r>
              <a:rPr lang="en-US"/>
              <a:t>The Remedial Herstory Project</a:t>
            </a:r>
            <a:endParaRPr/>
          </a:p>
        </p:txBody>
      </p:sp>
      <p:sp>
        <p:nvSpPr>
          <p:cNvPr id="166" name="Google Shape;166;p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167" name="Google Shape;167;p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p60"/>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latin typeface="Book Antiqua"/>
                <a:ea typeface="Book Antiqua"/>
                <a:cs typeface="Book Antiqua"/>
                <a:sym typeface="Book Antiqua"/>
              </a:rPr>
              <a:t>Independent Mexico</a:t>
            </a:r>
            <a:endParaRPr/>
          </a:p>
        </p:txBody>
      </p:sp>
      <p:sp>
        <p:nvSpPr>
          <p:cNvPr id="719" name="Google Shape;719;p60"/>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latin typeface="Book Antiqua"/>
                <a:ea typeface="Book Antiqua"/>
                <a:cs typeface="Book Antiqua"/>
                <a:sym typeface="Book Antiqua"/>
              </a:rPr>
              <a:t>Won its revolutionary war with Spain in 1821.</a:t>
            </a:r>
            <a:endParaRPr/>
          </a:p>
          <a:p>
            <a:pPr indent="-342900" lvl="0" marL="342900" rtl="0" algn="l">
              <a:spcBef>
                <a:spcPts val="480"/>
              </a:spcBef>
              <a:spcAft>
                <a:spcPts val="0"/>
              </a:spcAft>
              <a:buClr>
                <a:srgbClr val="7F7F7F"/>
              </a:buClr>
              <a:buSzPts val="2400"/>
              <a:buChar char="•"/>
            </a:pPr>
            <a:r>
              <a:rPr lang="en-US"/>
              <a:t>Now controls rich land (ie. California, Texas, Arizona, and New Mexico).</a:t>
            </a:r>
            <a:endParaRPr/>
          </a:p>
        </p:txBody>
      </p:sp>
      <p:pic>
        <p:nvPicPr>
          <p:cNvPr descr="mexican-war-map-2500.jpg" id="720" name="Google Shape;720;p60"/>
          <p:cNvPicPr preferRelativeResize="0"/>
          <p:nvPr>
            <p:ph idx="2" type="body"/>
          </p:nvPr>
        </p:nvPicPr>
        <p:blipFill rotWithShape="1">
          <a:blip r:embed="rId3">
            <a:alphaModFix/>
          </a:blip>
          <a:srcRect b="0" l="17985" r="17984" t="0"/>
          <a:stretch/>
        </p:blipFill>
        <p:spPr>
          <a:xfrm>
            <a:off x="487680" y="1600200"/>
            <a:ext cx="5388864" cy="4526280"/>
          </a:xfrm>
          <a:prstGeom prst="rect">
            <a:avLst/>
          </a:prstGeom>
          <a:noFill/>
          <a:ln>
            <a:noFill/>
          </a:ln>
        </p:spPr>
      </p:pic>
      <p:sp>
        <p:nvSpPr>
          <p:cNvPr id="721" name="Google Shape;721;p6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22" name="Google Shape;722;p6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23" name="Google Shape;723;p60"/>
          <p:cNvSpPr txBox="1"/>
          <p:nvPr/>
        </p:nvSpPr>
        <p:spPr>
          <a:xfrm>
            <a:off x="6096000" y="5520681"/>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The American Experience. “Texas Settlement Timeline” from </a:t>
            </a:r>
            <a:r>
              <a:rPr i="1" lang="en-US" sz="1100">
                <a:solidFill>
                  <a:schemeClr val="dk1"/>
                </a:solidFill>
                <a:latin typeface="Book Antiqua"/>
                <a:ea typeface="Book Antiqua"/>
                <a:cs typeface="Book Antiqua"/>
                <a:sym typeface="Book Antiqua"/>
              </a:rPr>
              <a:t>Remember the Alamo. WGBH Educational Foundation. </a:t>
            </a:r>
            <a:r>
              <a:rPr lang="en-US" sz="1100">
                <a:solidFill>
                  <a:schemeClr val="dk1"/>
                </a:solidFill>
                <a:latin typeface="Book Antiqua"/>
                <a:ea typeface="Book Antiqua"/>
                <a:cs typeface="Book Antiqua"/>
                <a:sym typeface="Book Antiqua"/>
              </a:rPr>
              <a:t>https://www.pbs.org/wgbh/americanexperience/features/alamo-texas-settlement-timeline/</a:t>
            </a:r>
            <a:endParaRPr/>
          </a:p>
        </p:txBody>
      </p:sp>
      <p:sp>
        <p:nvSpPr>
          <p:cNvPr id="724" name="Google Shape;724;p60"/>
          <p:cNvSpPr txBox="1"/>
          <p:nvPr/>
        </p:nvSpPr>
        <p:spPr>
          <a:xfrm>
            <a:off x="6042627" y="6050950"/>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sng" strike="noStrike">
                <a:solidFill>
                  <a:schemeClr val="dk1"/>
                </a:solidFill>
                <a:latin typeface="Book Antiqua"/>
                <a:ea typeface="Book Antiqua"/>
                <a:cs typeface="Book Antiqua"/>
                <a:sym typeface="Book Antiqua"/>
                <a:hlinkClick r:id="rId4">
                  <a:extLst>
                    <a:ext uri="{A12FA001-AC4F-418D-AE19-62706E023703}">
                      <ahyp:hlinkClr val="tx"/>
                    </a:ext>
                  </a:extLst>
                </a:hlinkClick>
              </a:rPr>
              <a:t>White, Gallaher &amp; White</a:t>
            </a:r>
            <a:r>
              <a:rPr b="0" i="0" lang="en-US" sz="1100">
                <a:solidFill>
                  <a:schemeClr val="dk1"/>
                </a:solidFill>
                <a:latin typeface="Book Antiqua"/>
                <a:ea typeface="Book Antiqua"/>
                <a:cs typeface="Book Antiqua"/>
                <a:sym typeface="Book Antiqua"/>
              </a:rPr>
              <a:t> - UTA </a:t>
            </a:r>
            <a:r>
              <a:rPr b="0" i="1" lang="en-US" sz="1100">
                <a:solidFill>
                  <a:schemeClr val="dk1"/>
                </a:solidFill>
                <a:latin typeface="Book Antiqua"/>
                <a:ea typeface="Book Antiqua"/>
                <a:cs typeface="Book Antiqua"/>
                <a:sym typeface="Book Antiqua"/>
              </a:rPr>
              <a:t>Cartographic Connections.. https://en.wikipedia.org/wiki/Territorial_evolution_of_Mexico#/media/File:White,_Gallaher_&amp;_White_Mapa_de_los_Estados_Unidos_de_M%C3%A9jico_1828_UTA.jpg</a:t>
            </a:r>
            <a:endParaRPr sz="11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9">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pic>
        <p:nvPicPr>
          <p:cNvPr descr="Text&#10;&#10;Description automatically generated" id="729" name="Google Shape;729;p61"/>
          <p:cNvPicPr preferRelativeResize="0"/>
          <p:nvPr>
            <p:ph idx="1" type="body"/>
          </p:nvPr>
        </p:nvPicPr>
        <p:blipFill rotWithShape="1">
          <a:blip r:embed="rId3">
            <a:alphaModFix/>
          </a:blip>
          <a:srcRect b="0" l="0" r="0" t="0"/>
          <a:stretch/>
        </p:blipFill>
        <p:spPr>
          <a:xfrm>
            <a:off x="7192764" y="1600200"/>
            <a:ext cx="3394472" cy="4525963"/>
          </a:xfrm>
          <a:prstGeom prst="rect">
            <a:avLst/>
          </a:prstGeom>
          <a:noFill/>
          <a:ln>
            <a:noFill/>
          </a:ln>
        </p:spPr>
      </p:pic>
      <p:sp>
        <p:nvSpPr>
          <p:cNvPr id="730" name="Google Shape;730;p6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31" name="Google Shape;731;p6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32" name="Google Shape;732;p61"/>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Came to Texas from Mexico in 1824.</a:t>
            </a:r>
            <a:endParaRPr/>
          </a:p>
          <a:p>
            <a:pPr indent="-342900" lvl="0" marL="342900" rtl="0" algn="l">
              <a:spcBef>
                <a:spcPts val="480"/>
              </a:spcBef>
              <a:spcAft>
                <a:spcPts val="0"/>
              </a:spcAft>
              <a:buClr>
                <a:srgbClr val="7F7F7F"/>
              </a:buClr>
              <a:buSzPts val="2400"/>
              <a:buChar char="•"/>
            </a:pPr>
            <a:r>
              <a:rPr lang="en-US"/>
              <a:t>Used her dowry of $9,800 to establish Victoria.</a:t>
            </a:r>
            <a:endParaRPr/>
          </a:p>
          <a:p>
            <a:pPr indent="-342900" lvl="0" marL="342900" rtl="0" algn="l">
              <a:spcBef>
                <a:spcPts val="480"/>
              </a:spcBef>
              <a:spcAft>
                <a:spcPts val="0"/>
              </a:spcAft>
              <a:buClr>
                <a:srgbClr val="7F7F7F"/>
              </a:buClr>
              <a:buSzPts val="2400"/>
              <a:buChar char="•"/>
            </a:pPr>
            <a:r>
              <a:rPr lang="en-US"/>
              <a:t>Ran a ranch and contributed livestock to town. </a:t>
            </a:r>
            <a:endParaRPr/>
          </a:p>
          <a:p>
            <a:pPr indent="-342900" lvl="0" marL="342900" rtl="0" algn="l">
              <a:spcBef>
                <a:spcPts val="480"/>
              </a:spcBef>
              <a:spcAft>
                <a:spcPts val="0"/>
              </a:spcAft>
              <a:buClr>
                <a:srgbClr val="7F7F7F"/>
              </a:buClr>
              <a:buSzPts val="2400"/>
              <a:buChar char="•"/>
            </a:pPr>
            <a:r>
              <a:rPr lang="en-US"/>
              <a:t>Set up schools and church.</a:t>
            </a:r>
            <a:endParaRPr/>
          </a:p>
          <a:p>
            <a:pPr indent="-342900" lvl="0" marL="342900" rtl="0" algn="l">
              <a:spcBef>
                <a:spcPts val="480"/>
              </a:spcBef>
              <a:spcAft>
                <a:spcPts val="0"/>
              </a:spcAft>
              <a:buClr>
                <a:srgbClr val="7F7F7F"/>
              </a:buClr>
              <a:buSzPts val="2400"/>
              <a:buChar char="•"/>
            </a:pPr>
            <a:r>
              <a:rPr lang="en-US"/>
              <a:t>Became head of family after husband’s death.</a:t>
            </a:r>
            <a:endParaRPr/>
          </a:p>
        </p:txBody>
      </p:sp>
      <p:sp>
        <p:nvSpPr>
          <p:cNvPr id="733" name="Google Shape;733;p61"/>
          <p:cNvSpPr txBox="1"/>
          <p:nvPr/>
        </p:nvSpPr>
        <p:spPr>
          <a:xfrm>
            <a:off x="66628" y="437792"/>
            <a:ext cx="1205874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5400" u="none" cap="none" strike="noStrike">
                <a:solidFill>
                  <a:srgbClr val="1F497D"/>
                </a:solidFill>
                <a:latin typeface="Book Antiqua"/>
                <a:ea typeface="Book Antiqua"/>
                <a:cs typeface="Book Antiqua"/>
                <a:sym typeface="Book Antiqua"/>
              </a:rPr>
              <a:t>Doña Patricia de la Garza de Leon</a:t>
            </a:r>
            <a:endParaRPr sz="1800">
              <a:solidFill>
                <a:schemeClr val="dk1"/>
              </a:solidFill>
              <a:latin typeface="Book Antiqua"/>
              <a:ea typeface="Book Antiqua"/>
              <a:cs typeface="Book Antiqua"/>
              <a:sym typeface="Book Antiqua"/>
            </a:endParaRPr>
          </a:p>
        </p:txBody>
      </p:sp>
      <p:sp>
        <p:nvSpPr>
          <p:cNvPr id="734" name="Google Shape;734;p61"/>
          <p:cNvSpPr txBox="1"/>
          <p:nvPr/>
        </p:nvSpPr>
        <p:spPr>
          <a:xfrm>
            <a:off x="217746" y="5486360"/>
            <a:ext cx="6097712"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212529"/>
                </a:solidFill>
                <a:latin typeface="Book Antiqua"/>
                <a:ea typeface="Book Antiqua"/>
                <a:cs typeface="Book Antiqua"/>
                <a:sym typeface="Book Antiqua"/>
              </a:rPr>
              <a:t>Women in Texas History. https://www.womenintexashistory.org/biographies/dona-patricia-de-la-garza-de-leon/</a:t>
            </a:r>
            <a:endParaRPr/>
          </a:p>
          <a:p>
            <a:pPr indent="0" lvl="0" marL="0" marR="0" rtl="0" algn="l">
              <a:spcBef>
                <a:spcPts val="0"/>
              </a:spcBef>
              <a:spcAft>
                <a:spcPts val="0"/>
              </a:spcAft>
              <a:buNone/>
            </a:pPr>
            <a:r>
              <a:rPr b="0" i="0" lang="en-US" sz="1100">
                <a:solidFill>
                  <a:srgbClr val="212529"/>
                </a:solidFill>
                <a:latin typeface="Book Antiqua"/>
                <a:ea typeface="Book Antiqua"/>
                <a:cs typeface="Book Antiqua"/>
                <a:sym typeface="Book Antiqua"/>
              </a:rPr>
              <a:t>Paula Stewart, “De Leon, Patricia de la Garza,” </a:t>
            </a:r>
            <a:r>
              <a:rPr b="0" i="1" lang="en-US" sz="1100">
                <a:solidFill>
                  <a:srgbClr val="212529"/>
                </a:solidFill>
                <a:latin typeface="Book Antiqua"/>
                <a:ea typeface="Book Antiqua"/>
                <a:cs typeface="Book Antiqua"/>
                <a:sym typeface="Book Antiqua"/>
              </a:rPr>
              <a:t>Handbook of Texas Online</a:t>
            </a:r>
            <a:r>
              <a:rPr b="0" i="0" lang="en-US" sz="1100">
                <a:solidFill>
                  <a:srgbClr val="212529"/>
                </a:solidFill>
                <a:latin typeface="Book Antiqua"/>
                <a:ea typeface="Book Antiqua"/>
                <a:cs typeface="Book Antiqua"/>
                <a:sym typeface="Book Antiqua"/>
              </a:rPr>
              <a:t>, accessed July 07, 2021, https://www.tshaonline.org/handbook/entries/de-leon-patricia-de-la-garza.</a:t>
            </a:r>
            <a:endParaRPr/>
          </a:p>
          <a:p>
            <a:pPr indent="0" lvl="0" marL="0" marR="0" rtl="0" algn="l">
              <a:spcBef>
                <a:spcPts val="0"/>
              </a:spcBef>
              <a:spcAft>
                <a:spcPts val="0"/>
              </a:spcAft>
              <a:buNone/>
            </a:pPr>
            <a:r>
              <a:rPr b="0" i="0" lang="en-US" sz="1100">
                <a:solidFill>
                  <a:srgbClr val="212529"/>
                </a:solidFill>
                <a:latin typeface="Book Antiqua"/>
                <a:ea typeface="Book Antiqua"/>
                <a:cs typeface="Book Antiqua"/>
                <a:sym typeface="Book Antiqua"/>
              </a:rPr>
              <a:t>Published by the Texas State Historical Association.</a:t>
            </a:r>
            <a:endParaRPr/>
          </a:p>
        </p:txBody>
      </p:sp>
      <p:sp>
        <p:nvSpPr>
          <p:cNvPr id="735" name="Google Shape;735;p61"/>
          <p:cNvSpPr txBox="1"/>
          <p:nvPr/>
        </p:nvSpPr>
        <p:spPr>
          <a:xfrm>
            <a:off x="7008112" y="6126480"/>
            <a:ext cx="4397339"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Donna Goble. Photo, 18 Oct 2006. https://www.findagrave.com/memorial/16159382/dona-patricia-de_leon</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62"/>
          <p:cNvSpPr txBox="1"/>
          <p:nvPr>
            <p:ph type="title"/>
          </p:nvPr>
        </p:nvSpPr>
        <p:spPr>
          <a:xfrm>
            <a:off x="609600" y="0"/>
            <a:ext cx="10972800" cy="1235075"/>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American Settlement</a:t>
            </a:r>
            <a:endParaRPr/>
          </a:p>
        </p:txBody>
      </p:sp>
      <p:sp>
        <p:nvSpPr>
          <p:cNvPr id="742" name="Google Shape;742;p62"/>
          <p:cNvSpPr txBox="1"/>
          <p:nvPr>
            <p:ph idx="1" type="body"/>
          </p:nvPr>
        </p:nvSpPr>
        <p:spPr>
          <a:xfrm>
            <a:off x="6197600" y="1242467"/>
            <a:ext cx="5384800" cy="452596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rgbClr val="7F7F7F"/>
              </a:buClr>
              <a:buSzPct val="100000"/>
              <a:buChar char="•"/>
            </a:pPr>
            <a:r>
              <a:rPr lang="en-US"/>
              <a:t>Mexican government hired impresarios, or agents, to bring settlers to Texas.</a:t>
            </a:r>
            <a:endParaRPr/>
          </a:p>
          <a:p>
            <a:pPr indent="-342900" lvl="0" marL="342900" rtl="0" algn="l">
              <a:spcBef>
                <a:spcPts val="1110"/>
              </a:spcBef>
              <a:spcAft>
                <a:spcPts val="0"/>
              </a:spcAft>
              <a:buClr>
                <a:srgbClr val="7F7F7F"/>
              </a:buClr>
              <a:buSzPct val="100000"/>
              <a:buChar char="•"/>
            </a:pPr>
            <a:r>
              <a:rPr lang="en-US"/>
              <a:t>1822, Stephen Austin started a colony.</a:t>
            </a:r>
            <a:endParaRPr/>
          </a:p>
          <a:p>
            <a:pPr indent="-285750" lvl="1" marL="742950" rtl="0" algn="l">
              <a:spcBef>
                <a:spcPts val="740"/>
              </a:spcBef>
              <a:spcAft>
                <a:spcPts val="0"/>
              </a:spcAft>
              <a:buClr>
                <a:srgbClr val="7F7F7F"/>
              </a:buClr>
              <a:buSzPct val="100000"/>
              <a:buChar char="o"/>
            </a:pPr>
            <a:r>
              <a:rPr lang="en-US"/>
              <a:t>Free land for following laws</a:t>
            </a:r>
            <a:endParaRPr/>
          </a:p>
          <a:p>
            <a:pPr indent="-285750" lvl="1" marL="742950" rtl="0" algn="l">
              <a:spcBef>
                <a:spcPts val="740"/>
              </a:spcBef>
              <a:spcAft>
                <a:spcPts val="0"/>
              </a:spcAft>
              <a:buClr>
                <a:srgbClr val="7F7F7F"/>
              </a:buClr>
              <a:buSzPct val="100000"/>
              <a:buChar char="o"/>
            </a:pPr>
            <a:r>
              <a:rPr lang="en-US"/>
              <a:t>10-1 Americans to Mexicans.</a:t>
            </a:r>
            <a:endParaRPr/>
          </a:p>
          <a:p>
            <a:pPr indent="-342900" lvl="0" marL="342900" rtl="0" algn="l">
              <a:spcBef>
                <a:spcPts val="1110"/>
              </a:spcBef>
              <a:spcAft>
                <a:spcPts val="0"/>
              </a:spcAft>
              <a:buClr>
                <a:srgbClr val="7F7F7F"/>
              </a:buClr>
              <a:buSzPct val="100000"/>
              <a:buChar char="•"/>
            </a:pPr>
            <a:r>
              <a:rPr lang="en-US"/>
              <a:t>Head of family, female or male, could claim 4,605 acres of land and pay a total of $184 over six years.</a:t>
            </a:r>
            <a:endParaRPr/>
          </a:p>
          <a:p>
            <a:pPr indent="-342900" lvl="0" marL="342900" rtl="0" algn="l">
              <a:spcBef>
                <a:spcPts val="1110"/>
              </a:spcBef>
              <a:spcAft>
                <a:spcPts val="0"/>
              </a:spcAft>
              <a:buClr>
                <a:srgbClr val="7F7F7F"/>
              </a:buClr>
              <a:buSzPct val="100000"/>
              <a:buChar char="•"/>
            </a:pPr>
            <a:r>
              <a:rPr lang="en-US"/>
              <a:t>Mexico was concerned about the number of Americans and banned further settlement in 1834.</a:t>
            </a:r>
            <a:endParaRPr/>
          </a:p>
          <a:p>
            <a:pPr indent="-201930" lvl="0" marL="342900" rtl="0" algn="l">
              <a:spcBef>
                <a:spcPts val="1110"/>
              </a:spcBef>
              <a:spcAft>
                <a:spcPts val="0"/>
              </a:spcAft>
              <a:buClr>
                <a:srgbClr val="7F7F7F"/>
              </a:buClr>
              <a:buSzPct val="100000"/>
              <a:buNone/>
            </a:pPr>
            <a:r>
              <a:t/>
            </a:r>
            <a:endParaRPr/>
          </a:p>
        </p:txBody>
      </p:sp>
      <p:pic>
        <p:nvPicPr>
          <p:cNvPr id="743" name="Google Shape;743;p62"/>
          <p:cNvPicPr preferRelativeResize="0"/>
          <p:nvPr>
            <p:ph idx="2" type="body"/>
          </p:nvPr>
        </p:nvPicPr>
        <p:blipFill rotWithShape="1">
          <a:blip r:embed="rId3">
            <a:alphaModFix/>
          </a:blip>
          <a:srcRect b="33449" l="0" r="0" t="4683"/>
          <a:stretch/>
        </p:blipFill>
        <p:spPr>
          <a:xfrm>
            <a:off x="487680" y="1199971"/>
            <a:ext cx="5388864" cy="4526280"/>
          </a:xfrm>
          <a:prstGeom prst="rect">
            <a:avLst/>
          </a:prstGeom>
          <a:noFill/>
          <a:ln>
            <a:noFill/>
          </a:ln>
        </p:spPr>
      </p:pic>
      <p:sp>
        <p:nvSpPr>
          <p:cNvPr id="744" name="Google Shape;744;p6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45" name="Google Shape;745;p6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46" name="Google Shape;746;p62"/>
          <p:cNvSpPr txBox="1"/>
          <p:nvPr/>
        </p:nvSpPr>
        <p:spPr>
          <a:xfrm>
            <a:off x="6096000" y="6056271"/>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Margaret S. Henson, “Anglo-American Colonization,” Handbook of Texas Online, accessed July 07, 2021, </a:t>
            </a:r>
            <a:r>
              <a:rPr lang="en-US" sz="1100" u="sng">
                <a:solidFill>
                  <a:schemeClr val="dk1"/>
                </a:solidFill>
                <a:latin typeface="Book Antiqua"/>
                <a:ea typeface="Book Antiqua"/>
                <a:cs typeface="Book Antiqua"/>
                <a:sym typeface="Book Antiqua"/>
                <a:hlinkClick r:id="rId4">
                  <a:extLst>
                    <a:ext uri="{A12FA001-AC4F-418D-AE19-62706E023703}">
                      <ahyp:hlinkClr val="tx"/>
                    </a:ext>
                  </a:extLst>
                </a:hlinkClick>
              </a:rPr>
              <a:t>https://www.tshaonline.org/handbook/entries/anglo-american-colonization</a:t>
            </a:r>
            <a:r>
              <a:rPr lang="en-US" sz="1100">
                <a:solidFill>
                  <a:schemeClr val="dk1"/>
                </a:solidFill>
                <a:latin typeface="Book Antiqua"/>
                <a:ea typeface="Book Antiqua"/>
                <a:cs typeface="Book Antiqua"/>
                <a:sym typeface="Book Antiqua"/>
              </a:rPr>
              <a:t>. Published by the Texas State Historical Association.</a:t>
            </a:r>
            <a:endParaRPr/>
          </a:p>
        </p:txBody>
      </p:sp>
      <p:sp>
        <p:nvSpPr>
          <p:cNvPr id="747" name="Google Shape;747;p62"/>
          <p:cNvSpPr txBox="1"/>
          <p:nvPr/>
        </p:nvSpPr>
        <p:spPr>
          <a:xfrm>
            <a:off x="6096000" y="5520681"/>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The American Experience. “Texas Settlement Timeline” from </a:t>
            </a:r>
            <a:r>
              <a:rPr i="1" lang="en-US" sz="1100">
                <a:solidFill>
                  <a:schemeClr val="dk1"/>
                </a:solidFill>
                <a:latin typeface="Book Antiqua"/>
                <a:ea typeface="Book Antiqua"/>
                <a:cs typeface="Book Antiqua"/>
                <a:sym typeface="Book Antiqua"/>
              </a:rPr>
              <a:t>Remember the Alamo. WGBH Educational Foundation. </a:t>
            </a:r>
            <a:r>
              <a:rPr lang="en-US" sz="1100">
                <a:solidFill>
                  <a:schemeClr val="dk1"/>
                </a:solidFill>
                <a:latin typeface="Book Antiqua"/>
                <a:ea typeface="Book Antiqua"/>
                <a:cs typeface="Book Antiqua"/>
                <a:sym typeface="Book Antiqua"/>
              </a:rPr>
              <a:t>https://www.pbs.org/wgbh/americanexperience/features/alamo-texas-settlement-timeline/</a:t>
            </a:r>
            <a:endParaRPr/>
          </a:p>
        </p:txBody>
      </p:sp>
      <p:sp>
        <p:nvSpPr>
          <p:cNvPr id="748" name="Google Shape;748;p62"/>
          <p:cNvSpPr txBox="1"/>
          <p:nvPr/>
        </p:nvSpPr>
        <p:spPr>
          <a:xfrm>
            <a:off x="261648" y="5717716"/>
            <a:ext cx="5834352"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u="sng" strike="noStrike">
                <a:solidFill>
                  <a:srgbClr val="0645AD"/>
                </a:solidFill>
                <a:latin typeface="Book Antiqua"/>
                <a:ea typeface="Book Antiqua"/>
                <a:cs typeface="Book Antiqua"/>
                <a:sym typeface="Book Antiqua"/>
                <a:hlinkClick r:id="rId5">
                  <a:extLst>
                    <a:ext uri="{A12FA001-AC4F-418D-AE19-62706E023703}">
                      <ahyp:hlinkClr val="tx"/>
                    </a:ext>
                  </a:extLst>
                </a:hlinkClick>
              </a:rPr>
              <a:t>Stephen F. Austin</a:t>
            </a:r>
            <a:r>
              <a:rPr b="0" i="0" lang="en-US" sz="1100">
                <a:solidFill>
                  <a:srgbClr val="202122"/>
                </a:solidFill>
                <a:latin typeface="Book Antiqua"/>
                <a:ea typeface="Book Antiqua"/>
                <a:cs typeface="Book Antiqua"/>
                <a:sym typeface="Book Antiqua"/>
              </a:rPr>
              <a:t> painted in Mexico City in 1833. Watercolor on ivory. Information from Gregg Cantrell's book </a:t>
            </a:r>
            <a:r>
              <a:rPr b="0" i="1" lang="en-US" sz="1100">
                <a:solidFill>
                  <a:srgbClr val="202122"/>
                </a:solidFill>
                <a:latin typeface="Book Antiqua"/>
                <a:ea typeface="Book Antiqua"/>
                <a:cs typeface="Book Antiqua"/>
                <a:sym typeface="Book Antiqua"/>
              </a:rPr>
              <a:t>Stephen F. Austin: Empresario of Texas</a:t>
            </a:r>
            <a:r>
              <a:rPr b="0" i="0" lang="en-US" sz="1100">
                <a:solidFill>
                  <a:srgbClr val="202122"/>
                </a:solidFill>
                <a:latin typeface="Book Antiqua"/>
                <a:ea typeface="Book Antiqua"/>
                <a:cs typeface="Book Antiqua"/>
                <a:sym typeface="Book Antiqua"/>
              </a:rPr>
              <a:t>, published 1999 by Yale University Press, p. 280 https://en.wikipedia.org/wiki/Stephen_F._Austin#/media/File:Stephen_Austin_and_dog.jpg</a:t>
            </a:r>
            <a:endParaRPr sz="11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63"/>
          <p:cNvSpPr txBox="1"/>
          <p:nvPr>
            <p:ph type="title"/>
          </p:nvPr>
        </p:nvSpPr>
        <p:spPr>
          <a:xfrm>
            <a:off x="609600" y="0"/>
            <a:ext cx="10972800" cy="106461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Mexican Laws</a:t>
            </a:r>
            <a:endParaRPr/>
          </a:p>
        </p:txBody>
      </p:sp>
      <p:sp>
        <p:nvSpPr>
          <p:cNvPr id="754" name="Google Shape;754;p63"/>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General Santa Anna became the ruler of Mexico.</a:t>
            </a:r>
            <a:endParaRPr/>
          </a:p>
          <a:p>
            <a:pPr indent="-342900" lvl="0" marL="342900" rtl="0" algn="l">
              <a:spcBef>
                <a:spcPts val="480"/>
              </a:spcBef>
              <a:spcAft>
                <a:spcPts val="0"/>
              </a:spcAft>
              <a:buClr>
                <a:srgbClr val="7F7F7F"/>
              </a:buClr>
              <a:buSzPts val="2400"/>
              <a:buChar char="•"/>
            </a:pPr>
            <a:r>
              <a:rPr lang="en-US"/>
              <a:t>Texans must convert to Catholicism.</a:t>
            </a:r>
            <a:endParaRPr/>
          </a:p>
          <a:p>
            <a:pPr indent="-342900" lvl="0" marL="342900" rtl="0" algn="l">
              <a:spcBef>
                <a:spcPts val="480"/>
              </a:spcBef>
              <a:spcAft>
                <a:spcPts val="0"/>
              </a:spcAft>
              <a:buClr>
                <a:srgbClr val="7F7F7F"/>
              </a:buClr>
              <a:buSzPts val="2400"/>
              <a:buChar char="•"/>
            </a:pPr>
            <a:r>
              <a:rPr lang="en-US"/>
              <a:t>May not be involved in Mexican government.</a:t>
            </a:r>
            <a:endParaRPr/>
          </a:p>
          <a:p>
            <a:pPr indent="-342900" lvl="0" marL="342900" rtl="0" algn="l">
              <a:spcBef>
                <a:spcPts val="480"/>
              </a:spcBef>
              <a:spcAft>
                <a:spcPts val="0"/>
              </a:spcAft>
              <a:buClr>
                <a:srgbClr val="7F7F7F"/>
              </a:buClr>
              <a:buSzPts val="2400"/>
              <a:buChar char="•"/>
            </a:pPr>
            <a:r>
              <a:rPr lang="en-US"/>
              <a:t>Cannot own slaves.</a:t>
            </a:r>
            <a:endParaRPr/>
          </a:p>
        </p:txBody>
      </p:sp>
      <p:pic>
        <p:nvPicPr>
          <p:cNvPr id="755" name="Google Shape;755;p63"/>
          <p:cNvPicPr preferRelativeResize="0"/>
          <p:nvPr>
            <p:ph idx="2" type="body"/>
          </p:nvPr>
        </p:nvPicPr>
        <p:blipFill rotWithShape="1">
          <a:blip r:embed="rId3">
            <a:alphaModFix/>
          </a:blip>
          <a:srcRect b="5983" l="0" r="0" t="5983"/>
          <a:stretch/>
        </p:blipFill>
        <p:spPr>
          <a:xfrm>
            <a:off x="487680" y="1064610"/>
            <a:ext cx="5388864" cy="4526280"/>
          </a:xfrm>
          <a:prstGeom prst="rect">
            <a:avLst/>
          </a:prstGeom>
          <a:noFill/>
          <a:ln>
            <a:noFill/>
          </a:ln>
        </p:spPr>
      </p:pic>
      <p:sp>
        <p:nvSpPr>
          <p:cNvPr id="756" name="Google Shape;756;p6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57" name="Google Shape;757;p6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58" name="Google Shape;758;p63"/>
          <p:cNvSpPr txBox="1"/>
          <p:nvPr/>
        </p:nvSpPr>
        <p:spPr>
          <a:xfrm>
            <a:off x="6096000" y="6056271"/>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Margaret S. Henson, “Anglo-American Colonization,” Handbook of Texas Online, accessed July 07, 2021, </a:t>
            </a:r>
            <a:r>
              <a:rPr lang="en-US" sz="1100" u="sng">
                <a:solidFill>
                  <a:schemeClr val="dk1"/>
                </a:solidFill>
                <a:latin typeface="Book Antiqua"/>
                <a:ea typeface="Book Antiqua"/>
                <a:cs typeface="Book Antiqua"/>
                <a:sym typeface="Book Antiqua"/>
                <a:hlinkClick r:id="rId4">
                  <a:extLst>
                    <a:ext uri="{A12FA001-AC4F-418D-AE19-62706E023703}">
                      <ahyp:hlinkClr val="tx"/>
                    </a:ext>
                  </a:extLst>
                </a:hlinkClick>
              </a:rPr>
              <a:t>https://www.tshaonline.org/handbook/entries/anglo-american-colonization</a:t>
            </a:r>
            <a:r>
              <a:rPr lang="en-US" sz="1100">
                <a:solidFill>
                  <a:schemeClr val="dk1"/>
                </a:solidFill>
                <a:latin typeface="Book Antiqua"/>
                <a:ea typeface="Book Antiqua"/>
                <a:cs typeface="Book Antiqua"/>
                <a:sym typeface="Book Antiqua"/>
              </a:rPr>
              <a:t>. Published by the Texas State Historical Association.</a:t>
            </a:r>
            <a:endParaRPr/>
          </a:p>
        </p:txBody>
      </p:sp>
      <p:sp>
        <p:nvSpPr>
          <p:cNvPr id="759" name="Google Shape;759;p63"/>
          <p:cNvSpPr txBox="1"/>
          <p:nvPr/>
        </p:nvSpPr>
        <p:spPr>
          <a:xfrm>
            <a:off x="6096000" y="5520681"/>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The American Experience. “Texas Settlement Timeline” from </a:t>
            </a:r>
            <a:r>
              <a:rPr i="1" lang="en-US" sz="1100">
                <a:solidFill>
                  <a:schemeClr val="dk1"/>
                </a:solidFill>
                <a:latin typeface="Book Antiqua"/>
                <a:ea typeface="Book Antiqua"/>
                <a:cs typeface="Book Antiqua"/>
                <a:sym typeface="Book Antiqua"/>
              </a:rPr>
              <a:t>Remember the Alamo. WGBH Educational Foundation. </a:t>
            </a:r>
            <a:r>
              <a:rPr lang="en-US" sz="1100">
                <a:solidFill>
                  <a:schemeClr val="dk1"/>
                </a:solidFill>
                <a:latin typeface="Book Antiqua"/>
                <a:ea typeface="Book Antiqua"/>
                <a:cs typeface="Book Antiqua"/>
                <a:sym typeface="Book Antiqua"/>
              </a:rPr>
              <a:t>https://www.pbs.org/wgbh/americanexperience/features/alamo-texas-settlement-timeline/</a:t>
            </a:r>
            <a:endParaRPr/>
          </a:p>
        </p:txBody>
      </p:sp>
      <p:sp>
        <p:nvSpPr>
          <p:cNvPr id="760" name="Google Shape;760;p63"/>
          <p:cNvSpPr txBox="1"/>
          <p:nvPr/>
        </p:nvSpPr>
        <p:spPr>
          <a:xfrm>
            <a:off x="133256" y="5662311"/>
            <a:ext cx="609771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chemeClr val="dk1"/>
                </a:solidFill>
                <a:latin typeface="Book Antiqua"/>
                <a:ea typeface="Book Antiqua"/>
                <a:cs typeface="Book Antiqua"/>
                <a:sym typeface="Book Antiqua"/>
              </a:rPr>
              <a:t>Texas.; Texas (Provisional government, 1835) San Felipe de Austin : Baker and Bordens, 1836 - </a:t>
            </a:r>
            <a:r>
              <a:rPr b="0" i="0" lang="en-US" sz="1100" u="sng" strike="noStrike">
                <a:solidFill>
                  <a:schemeClr val="dk1"/>
                </a:solidFill>
                <a:latin typeface="Book Antiqua"/>
                <a:ea typeface="Book Antiqua"/>
                <a:cs typeface="Book Antiqua"/>
                <a:sym typeface="Book Antiqua"/>
                <a:hlinkClick r:id="rId5">
                  <a:extLst>
                    <a:ext uri="{A12FA001-AC4F-418D-AE19-62706E023703}">
                      <ahyp:hlinkClr val="tx"/>
                    </a:ext>
                  </a:extLst>
                </a:hlinkClick>
              </a:rPr>
              <a:t>https://www.tsl.texas.gov/sites/default/files/public/tslac/exhibits/texas175/Declaration_Broadside_from_transparency_1909_1_344.jpg</a:t>
            </a:r>
            <a:endParaRPr sz="11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4">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6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Battle at the Alamo, 1835</a:t>
            </a:r>
            <a:endParaRPr/>
          </a:p>
        </p:txBody>
      </p:sp>
      <p:sp>
        <p:nvSpPr>
          <p:cNvPr id="766" name="Google Shape;766;p64"/>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Texans’ actions angered Santa Anna.</a:t>
            </a:r>
            <a:endParaRPr/>
          </a:p>
          <a:p>
            <a:pPr indent="-342900" lvl="0" marL="342900" rtl="0" algn="l">
              <a:lnSpc>
                <a:spcPct val="90000"/>
              </a:lnSpc>
              <a:spcBef>
                <a:spcPts val="480"/>
              </a:spcBef>
              <a:spcAft>
                <a:spcPts val="0"/>
              </a:spcAft>
              <a:buClr>
                <a:srgbClr val="7F7F7F"/>
              </a:buClr>
              <a:buSzPts val="2400"/>
              <a:buChar char="•"/>
            </a:pPr>
            <a:r>
              <a:rPr lang="en-US"/>
              <a:t>Texas force of fewer than 200 was not supported by the U.S.</a:t>
            </a:r>
            <a:endParaRPr/>
          </a:p>
          <a:p>
            <a:pPr indent="-342900" lvl="0" marL="342900" rtl="0" algn="l">
              <a:lnSpc>
                <a:spcPct val="90000"/>
              </a:lnSpc>
              <a:spcBef>
                <a:spcPts val="480"/>
              </a:spcBef>
              <a:spcAft>
                <a:spcPts val="0"/>
              </a:spcAft>
              <a:buClr>
                <a:srgbClr val="7F7F7F"/>
              </a:buClr>
              <a:buSzPts val="2400"/>
              <a:buChar char="•"/>
            </a:pPr>
            <a:r>
              <a:rPr lang="en-US"/>
              <a:t>Texans held out for a month against huge Mexican army.</a:t>
            </a:r>
            <a:endParaRPr/>
          </a:p>
          <a:p>
            <a:pPr indent="-342900" lvl="0" marL="342900" rtl="0" algn="l">
              <a:lnSpc>
                <a:spcPct val="90000"/>
              </a:lnSpc>
              <a:spcBef>
                <a:spcPts val="480"/>
              </a:spcBef>
              <a:spcAft>
                <a:spcPts val="0"/>
              </a:spcAft>
              <a:buClr>
                <a:srgbClr val="7F7F7F"/>
              </a:buClr>
              <a:buSzPts val="2400"/>
              <a:buChar char="•"/>
            </a:pPr>
            <a:r>
              <a:rPr lang="en-US"/>
              <a:t>All Texans killed (including Davy Crockett).</a:t>
            </a:r>
            <a:endParaRPr/>
          </a:p>
          <a:p>
            <a:pPr indent="-342900" lvl="0" marL="342900" rtl="0" algn="l">
              <a:lnSpc>
                <a:spcPct val="90000"/>
              </a:lnSpc>
              <a:spcBef>
                <a:spcPts val="480"/>
              </a:spcBef>
              <a:spcAft>
                <a:spcPts val="0"/>
              </a:spcAft>
              <a:buClr>
                <a:srgbClr val="7F7F7F"/>
              </a:buClr>
              <a:buSzPts val="2400"/>
              <a:buChar char="•"/>
            </a:pPr>
            <a:r>
              <a:rPr lang="en-US"/>
              <a:t>“Remember the Alamo.”</a:t>
            </a:r>
            <a:endParaRPr/>
          </a:p>
        </p:txBody>
      </p:sp>
      <p:sp>
        <p:nvSpPr>
          <p:cNvPr id="767" name="Google Shape;767;p6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68" name="Google Shape;768;p6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69" name="Google Shape;769;p64"/>
          <p:cNvSpPr txBox="1"/>
          <p:nvPr/>
        </p:nvSpPr>
        <p:spPr>
          <a:xfrm>
            <a:off x="6094288" y="5988294"/>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“Texas Declares Independence.” HISTORY. Last updated March 1, 2021. https://www.history.com/this-day-in-history/texas-declares-independence</a:t>
            </a:r>
            <a:endParaRPr/>
          </a:p>
        </p:txBody>
      </p:sp>
      <p:pic>
        <p:nvPicPr>
          <p:cNvPr descr="A picture containing text, outdoor, old, stone&#10;&#10;Description automatically generated" id="770" name="Google Shape;770;p64"/>
          <p:cNvPicPr preferRelativeResize="0"/>
          <p:nvPr>
            <p:ph idx="2" type="body"/>
          </p:nvPr>
        </p:nvPicPr>
        <p:blipFill rotWithShape="1">
          <a:blip r:embed="rId3">
            <a:alphaModFix/>
          </a:blip>
          <a:srcRect b="0" l="0" r="0" t="0"/>
          <a:stretch/>
        </p:blipFill>
        <p:spPr>
          <a:xfrm>
            <a:off x="524349" y="1600200"/>
            <a:ext cx="5569939" cy="3536360"/>
          </a:xfrm>
          <a:prstGeom prst="rect">
            <a:avLst/>
          </a:prstGeom>
          <a:noFill/>
          <a:ln>
            <a:noFill/>
          </a:ln>
        </p:spPr>
      </p:pic>
      <p:sp>
        <p:nvSpPr>
          <p:cNvPr id="771" name="Google Shape;771;p64"/>
          <p:cNvSpPr txBox="1"/>
          <p:nvPr/>
        </p:nvSpPr>
        <p:spPr>
          <a:xfrm>
            <a:off x="524348" y="5257800"/>
            <a:ext cx="5569939"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Reprint in Thompson, Frank. “The Alamo.” 2005. p. 106. Originally from 1854. https://en.wikipedia.org/wiki/Battle_of_the_Alamo#/media/File:1854_Alamo.jpg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65"/>
          <p:cNvSpPr txBox="1"/>
          <p:nvPr>
            <p:ph type="title"/>
          </p:nvPr>
        </p:nvSpPr>
        <p:spPr>
          <a:xfrm>
            <a:off x="609600" y="0"/>
            <a:ext cx="10972800" cy="1186688"/>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Independent Nation </a:t>
            </a:r>
            <a:endParaRPr/>
          </a:p>
        </p:txBody>
      </p:sp>
      <p:sp>
        <p:nvSpPr>
          <p:cNvPr id="777" name="Google Shape;777;p65"/>
          <p:cNvSpPr txBox="1"/>
          <p:nvPr>
            <p:ph idx="2" type="body"/>
          </p:nvPr>
        </p:nvSpPr>
        <p:spPr>
          <a:xfrm>
            <a:off x="487680" y="125817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Texas ultimately broke from Mexico in 1836 and became an independent country.</a:t>
            </a:r>
            <a:endParaRPr/>
          </a:p>
          <a:p>
            <a:pPr indent="-342900" lvl="0" marL="342900" rtl="0" algn="l">
              <a:lnSpc>
                <a:spcPct val="90000"/>
              </a:lnSpc>
              <a:spcBef>
                <a:spcPts val="0"/>
              </a:spcBef>
              <a:spcAft>
                <a:spcPts val="0"/>
              </a:spcAft>
              <a:buClr>
                <a:srgbClr val="7F7F7F"/>
              </a:buClr>
              <a:buSzPts val="2400"/>
              <a:buChar char="•"/>
            </a:pPr>
            <a:r>
              <a:rPr lang="en-US"/>
              <a:t>Sam Houston was considered a hero and was elected president.</a:t>
            </a:r>
            <a:endParaRPr/>
          </a:p>
          <a:p>
            <a:pPr indent="-342900" lvl="0" marL="342900" rtl="0" algn="l">
              <a:lnSpc>
                <a:spcPct val="90000"/>
              </a:lnSpc>
              <a:spcBef>
                <a:spcPts val="0"/>
              </a:spcBef>
              <a:spcAft>
                <a:spcPts val="0"/>
              </a:spcAft>
              <a:buClr>
                <a:srgbClr val="7F7F7F"/>
              </a:buClr>
              <a:buSzPts val="2400"/>
              <a:buChar char="•"/>
            </a:pPr>
            <a:r>
              <a:rPr lang="en-US"/>
              <a:t>Most Texans hoped that the United States would annex, or take control of, Texas and make it a state.</a:t>
            </a:r>
            <a:endParaRPr/>
          </a:p>
          <a:p>
            <a:pPr indent="-342900" lvl="0" marL="342900" rtl="0" algn="l">
              <a:spcBef>
                <a:spcPts val="0"/>
              </a:spcBef>
              <a:spcAft>
                <a:spcPts val="0"/>
              </a:spcAft>
              <a:buClr>
                <a:srgbClr val="7F7F7F"/>
              </a:buClr>
              <a:buSzPts val="2400"/>
              <a:buChar char="•"/>
            </a:pPr>
            <a:r>
              <a:rPr lang="en-US"/>
              <a:t>Jackson did not want to upset balance between slave and free states.</a:t>
            </a:r>
            <a:endParaRPr/>
          </a:p>
        </p:txBody>
      </p:sp>
      <p:sp>
        <p:nvSpPr>
          <p:cNvPr id="778" name="Google Shape;778;p6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79" name="Google Shape;779;p6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80" name="Google Shape;780;p65"/>
          <p:cNvSpPr txBox="1"/>
          <p:nvPr/>
        </p:nvSpPr>
        <p:spPr>
          <a:xfrm>
            <a:off x="5293327" y="6033187"/>
            <a:ext cx="60977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333333"/>
                </a:solidFill>
                <a:latin typeface="Book Antiqua"/>
                <a:ea typeface="Book Antiqua"/>
                <a:cs typeface="Book Antiqua"/>
                <a:sym typeface="Book Antiqua"/>
              </a:rPr>
              <a:t>Austin, Stephen F. Map of Texas With Parts of the Adjoining States Compiled by Stephen F. Austin. Philadelphia. 1839. https://www.raremaps.com/gallery/detail/33114/Map_of_Texas_With_Parts_of_the_Adjoining_States_Compiled_by_Stephen_F/Austin.html</a:t>
            </a:r>
            <a:endParaRPr sz="1100">
              <a:solidFill>
                <a:schemeClr val="dk1"/>
              </a:solidFill>
              <a:latin typeface="Book Antiqua"/>
              <a:ea typeface="Book Antiqua"/>
              <a:cs typeface="Book Antiqua"/>
              <a:sym typeface="Book Antiqua"/>
            </a:endParaRPr>
          </a:p>
        </p:txBody>
      </p:sp>
      <p:pic>
        <p:nvPicPr>
          <p:cNvPr descr="Map&#10;&#10;Description automatically generated" id="781" name="Google Shape;781;p65"/>
          <p:cNvPicPr preferRelativeResize="0"/>
          <p:nvPr/>
        </p:nvPicPr>
        <p:blipFill rotWithShape="1">
          <a:blip r:embed="rId3">
            <a:alphaModFix/>
          </a:blip>
          <a:srcRect b="0" l="15399" r="36165" t="0"/>
          <a:stretch/>
        </p:blipFill>
        <p:spPr>
          <a:xfrm>
            <a:off x="6315458" y="1338225"/>
            <a:ext cx="4465834" cy="4543425"/>
          </a:xfrm>
          <a:prstGeom prst="rect">
            <a:avLst/>
          </a:prstGeom>
          <a:noFill/>
          <a:ln>
            <a:noFill/>
          </a:ln>
        </p:spPr>
      </p:pic>
      <p:sp>
        <p:nvSpPr>
          <p:cNvPr id="782" name="Google Shape;782;p65"/>
          <p:cNvSpPr txBox="1"/>
          <p:nvPr/>
        </p:nvSpPr>
        <p:spPr>
          <a:xfrm>
            <a:off x="217746" y="5466216"/>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“Texas Declares Independence.” HISTORY. Last updated March 1, 2021. https://www.history.com/this-day-in-history/texas-declares-independence</a:t>
            </a:r>
            <a:endParaRPr/>
          </a:p>
        </p:txBody>
      </p:sp>
      <p:sp>
        <p:nvSpPr>
          <p:cNvPr id="783" name="Google Shape;783;p65"/>
          <p:cNvSpPr txBox="1"/>
          <p:nvPr/>
        </p:nvSpPr>
        <p:spPr>
          <a:xfrm>
            <a:off x="204323" y="5789303"/>
            <a:ext cx="508900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The American Experience. “Texas Settlement Timeline” from </a:t>
            </a:r>
            <a:r>
              <a:rPr i="1" lang="en-US" sz="1100">
                <a:solidFill>
                  <a:schemeClr val="dk1"/>
                </a:solidFill>
                <a:latin typeface="Book Antiqua"/>
                <a:ea typeface="Book Antiqua"/>
                <a:cs typeface="Book Antiqua"/>
                <a:sym typeface="Book Antiqua"/>
              </a:rPr>
              <a:t>Remember the Alamo. WGBH Educational Foundation. </a:t>
            </a:r>
            <a:r>
              <a:rPr lang="en-US" sz="1100">
                <a:solidFill>
                  <a:schemeClr val="dk1"/>
                </a:solidFill>
                <a:latin typeface="Book Antiqua"/>
                <a:ea typeface="Book Antiqua"/>
                <a:cs typeface="Book Antiqua"/>
                <a:sym typeface="Book Antiqua"/>
              </a:rPr>
              <a:t>https://www.pbs.org/wgbh/americanexperience/features/alamo-texas-settlement-timeline/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66"/>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How do women’s accounts from Texas compare to women moving west for gold?</a:t>
            </a:r>
            <a:endParaRPr/>
          </a:p>
        </p:txBody>
      </p:sp>
      <p:sp>
        <p:nvSpPr>
          <p:cNvPr id="790" name="Google Shape;790;p66"/>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pic>
        <p:nvPicPr>
          <p:cNvPr descr="Map&#10;&#10;Description automatically generated" id="791" name="Google Shape;791;p66"/>
          <p:cNvPicPr preferRelativeResize="0"/>
          <p:nvPr>
            <p:ph idx="2" type="pic"/>
          </p:nvPr>
        </p:nvPicPr>
        <p:blipFill rotWithShape="1">
          <a:blip r:embed="rId3">
            <a:alphaModFix/>
          </a:blip>
          <a:srcRect b="38103" l="0" r="0" t="0"/>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792" name="Google Shape;792;p6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793" name="Google Shape;793;p6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794" name="Google Shape;794;p66"/>
          <p:cNvSpPr txBox="1"/>
          <p:nvPr/>
        </p:nvSpPr>
        <p:spPr>
          <a:xfrm>
            <a:off x="10342875" y="1143000"/>
            <a:ext cx="1670935" cy="240065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00">
                <a:solidFill>
                  <a:schemeClr val="dk1"/>
                </a:solidFill>
                <a:latin typeface="Book Antiqua"/>
                <a:ea typeface="Book Antiqua"/>
                <a:cs typeface="Book Antiqua"/>
                <a:sym typeface="Book Antiqua"/>
              </a:rPr>
              <a:t>Charles W. Pressler, </a:t>
            </a:r>
            <a:r>
              <a:rPr b="0" i="1" lang="en-US" sz="1000">
                <a:solidFill>
                  <a:schemeClr val="dk1"/>
                </a:solidFill>
                <a:latin typeface="Book Antiqua"/>
                <a:ea typeface="Book Antiqua"/>
                <a:cs typeface="Book Antiqua"/>
                <a:sym typeface="Book Antiqua"/>
              </a:rPr>
              <a:t>Victoria County</a:t>
            </a:r>
            <a:r>
              <a:rPr b="0" i="0" lang="en-US" sz="1000">
                <a:solidFill>
                  <a:schemeClr val="dk1"/>
                </a:solidFill>
                <a:latin typeface="Book Antiqua"/>
                <a:ea typeface="Book Antiqua"/>
                <a:cs typeface="Book Antiqua"/>
                <a:sym typeface="Book Antiqua"/>
              </a:rPr>
              <a:t>, Austin: Texas General Land Office, 1858,</a:t>
            </a:r>
            <a:r>
              <a:rPr b="0" i="1" lang="en-US" sz="1000">
                <a:solidFill>
                  <a:schemeClr val="dk1"/>
                </a:solidFill>
                <a:latin typeface="Book Antiqua"/>
                <a:ea typeface="Book Antiqua"/>
                <a:cs typeface="Book Antiqua"/>
                <a:sym typeface="Book Antiqua"/>
              </a:rPr>
              <a:t> </a:t>
            </a:r>
            <a:r>
              <a:rPr b="0" i="0" lang="en-US" sz="1000" u="sng">
                <a:solidFill>
                  <a:schemeClr val="dk1"/>
                </a:solidFill>
                <a:latin typeface="Book Antiqua"/>
                <a:ea typeface="Book Antiqua"/>
                <a:cs typeface="Book Antiqua"/>
                <a:sym typeface="Book Antiqua"/>
                <a:hlinkClick r:id="rId4">
                  <a:extLst>
                    <a:ext uri="{A12FA001-AC4F-418D-AE19-62706E023703}">
                      <ahyp:hlinkClr val="tx"/>
                    </a:ext>
                  </a:extLst>
                </a:hlinkClick>
              </a:rPr>
              <a:t>Map #4115</a:t>
            </a:r>
            <a:r>
              <a:rPr b="0" i="0" lang="en-US" sz="1000">
                <a:solidFill>
                  <a:schemeClr val="dk1"/>
                </a:solidFill>
                <a:latin typeface="Book Antiqua"/>
                <a:ea typeface="Book Antiqua"/>
                <a:cs typeface="Book Antiqua"/>
                <a:sym typeface="Book Antiqua"/>
              </a:rPr>
              <a:t>, Map Collection, Archives and Records Program, Texas General Land Office, Austin, TX. https://medium.com/save-texas-history/do%C3%B1a-patricia-de-la-garza-de-le%C3%B3n-texas-pioneer-and-patriot-bd4d88b136a7</a:t>
            </a:r>
            <a:endParaRPr sz="1000">
              <a:solidFill>
                <a:schemeClr val="dk1"/>
              </a:solidFill>
              <a:latin typeface="Book Antiqua"/>
              <a:ea typeface="Book Antiqua"/>
              <a:cs typeface="Book Antiqua"/>
              <a:sym typeface="Book Antiqua"/>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67"/>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pic>
        <p:nvPicPr>
          <p:cNvPr descr="A picture containing calendar&#10;&#10;Description automatically generated" id="801" name="Google Shape;801;p67"/>
          <p:cNvPicPr preferRelativeResize="0"/>
          <p:nvPr/>
        </p:nvPicPr>
        <p:blipFill rotWithShape="1">
          <a:blip r:embed="rId3">
            <a:alphaModFix/>
          </a:blip>
          <a:srcRect b="0" l="0" r="0" t="0"/>
          <a:stretch/>
        </p:blipFill>
        <p:spPr>
          <a:xfrm>
            <a:off x="958851" y="718331"/>
            <a:ext cx="6661151" cy="4962556"/>
          </a:xfrm>
          <a:prstGeom prst="rect">
            <a:avLst/>
          </a:prstGeom>
          <a:noFill/>
          <a:ln>
            <a:noFill/>
          </a:ln>
        </p:spPr>
      </p:pic>
      <p:sp>
        <p:nvSpPr>
          <p:cNvPr id="802" name="Google Shape;802;p6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03" name="Google Shape;803;p6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04" name="Google Shape;804;p67"/>
          <p:cNvSpPr txBox="1"/>
          <p:nvPr/>
        </p:nvSpPr>
        <p:spPr>
          <a:xfrm>
            <a:off x="1240570" y="5708782"/>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John Gast, “American Progress,” painting, 1872,  Library of Congress Prints and Photographs Division, LC-DIG-ppmsca-09855 https://loc.gov/pictures/resource/ppmsca.09855/</a:t>
            </a:r>
            <a:endParaRPr/>
          </a:p>
        </p:txBody>
      </p:sp>
      <p:sp>
        <p:nvSpPr>
          <p:cNvPr id="805" name="Google Shape;805;p67"/>
          <p:cNvSpPr txBox="1"/>
          <p:nvPr/>
        </p:nvSpPr>
        <p:spPr>
          <a:xfrm>
            <a:off x="7876118" y="2451906"/>
            <a:ext cx="4011084" cy="3687763"/>
          </a:xfrm>
          <a:prstGeom prst="rect">
            <a:avLst/>
          </a:prstGeom>
          <a:noFill/>
          <a:ln>
            <a:noFill/>
          </a:ln>
        </p:spPr>
        <p:txBody>
          <a:bodyPr anchorCtr="0" anchor="t" bIns="45700" lIns="91425" spcFirstLastPara="1" rIns="91425" wrap="square" tIns="45700">
            <a:normAutofit/>
          </a:bodyPr>
          <a:lstStyle/>
          <a:p>
            <a:pPr indent="0" lvl="0" marL="0" marR="0" rtl="0" algn="ctr">
              <a:lnSpc>
                <a:spcPct val="125000"/>
              </a:lnSpc>
              <a:spcBef>
                <a:spcPts val="0"/>
              </a:spcBef>
              <a:spcAft>
                <a:spcPts val="0"/>
              </a:spcAft>
              <a:buClr>
                <a:srgbClr val="7F7F7F"/>
              </a:buClr>
              <a:buSzPts val="1600"/>
              <a:buFont typeface="Arial"/>
              <a:buNone/>
            </a:pPr>
            <a:r>
              <a:rPr lang="en-US" sz="1600">
                <a:solidFill>
                  <a:srgbClr val="7F7F7F"/>
                </a:solidFill>
                <a:latin typeface="Book Antiqua"/>
                <a:ea typeface="Book Antiqua"/>
                <a:cs typeface="Book Antiqua"/>
                <a:sym typeface="Book Antiqua"/>
              </a:rPr>
              <a:t>How are women used as symbols?</a:t>
            </a:r>
            <a:endParaRPr sz="1600">
              <a:solidFill>
                <a:srgbClr val="7F7F7F"/>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68"/>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Mexican American War</a:t>
            </a:r>
            <a:endParaRPr/>
          </a:p>
        </p:txBody>
      </p:sp>
      <p:sp>
        <p:nvSpPr>
          <p:cNvPr id="811" name="Google Shape;811;p68"/>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rPr lang="en-US"/>
              <a:t>The Remedial Herstory Project</a:t>
            </a:r>
            <a:endParaRPr/>
          </a:p>
        </p:txBody>
      </p:sp>
      <p:sp>
        <p:nvSpPr>
          <p:cNvPr id="812" name="Google Shape;812;p6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813" name="Google Shape;813;p6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69"/>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Clr>
                <a:schemeClr val="dk2"/>
              </a:buClr>
              <a:buSzPts val="2800"/>
              <a:buFont typeface="Book Antiqua"/>
              <a:buNone/>
            </a:pPr>
            <a:r>
              <a:rPr b="0" lang="en-US">
                <a:latin typeface="Book Antiqua"/>
                <a:ea typeface="Book Antiqua"/>
                <a:cs typeface="Book Antiqua"/>
                <a:sym typeface="Book Antiqua"/>
              </a:rPr>
              <a:t>Manifest Destiny Image Analysis</a:t>
            </a:r>
            <a:endParaRPr/>
          </a:p>
        </p:txBody>
      </p:sp>
      <p:pic>
        <p:nvPicPr>
          <p:cNvPr descr="A picture containing calendar&#10;&#10;Description automatically generated" id="820" name="Google Shape;820;p69"/>
          <p:cNvPicPr preferRelativeResize="0"/>
          <p:nvPr>
            <p:ph idx="2" type="pic"/>
          </p:nvPr>
        </p:nvPicPr>
        <p:blipFill rotWithShape="1">
          <a:blip r:embed="rId3">
            <a:alphaModFix/>
          </a:blip>
          <a:srcRect b="22298" l="1568" r="1882" t="4805"/>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
        <p:nvSpPr>
          <p:cNvPr id="821" name="Google Shape;821;p69"/>
          <p:cNvSpPr txBox="1"/>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None/>
            </a:pPr>
            <a:r>
              <a:rPr lang="en-US" sz="1400">
                <a:solidFill>
                  <a:srgbClr val="7F7F7F"/>
                </a:solidFill>
                <a:latin typeface="Book Antiqua"/>
                <a:ea typeface="Book Antiqua"/>
                <a:cs typeface="Book Antiqua"/>
                <a:sym typeface="Book Antiqua"/>
              </a:rPr>
              <a:t>John Gast, “American Progress,” painting, 1872,  Library of Congress Prints and Photographs Division, LC-DIG-ppmsca-09855 https://loc.gov/pictures/resource/ppmsca.09855/</a:t>
            </a:r>
            <a:endParaRPr/>
          </a:p>
        </p:txBody>
      </p:sp>
      <p:sp>
        <p:nvSpPr>
          <p:cNvPr id="822" name="Google Shape;822;p6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latin typeface="Century Gothic"/>
                <a:ea typeface="Century Gothic"/>
                <a:cs typeface="Century Gothic"/>
                <a:sym typeface="Century Gothic"/>
              </a:rPr>
              <a:t>The Remedial Herstory Project</a:t>
            </a:r>
            <a:endParaRPr/>
          </a:p>
        </p:txBody>
      </p:sp>
      <p:sp>
        <p:nvSpPr>
          <p:cNvPr id="823" name="Google Shape;823;p6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King George III has waged cruel war against human Nature itself. He has taken away the most sacred rights of Life and Liberty from a distant people who never offended him. He did this by captivating and carrying them into slavery in another hemisphere if they did not die a miserable death in their transportation to this new world. These disgraceful practices are the Warfare of the </a:t>
            </a:r>
            <a:r>
              <a:rPr i="1" lang="en-US"/>
              <a:t>Christian </a:t>
            </a:r>
            <a:r>
              <a:rPr lang="en-US"/>
              <a:t>King of Great Britain. </a:t>
            </a:r>
            <a:endParaRPr/>
          </a:p>
          <a:p>
            <a:pPr indent="-342900" lvl="0" marL="342900" rtl="0" algn="l">
              <a:spcBef>
                <a:spcPts val="480"/>
              </a:spcBef>
              <a:spcAft>
                <a:spcPts val="0"/>
              </a:spcAft>
              <a:buClr>
                <a:srgbClr val="7F7F7F"/>
              </a:buClr>
              <a:buSzPts val="2400"/>
              <a:buChar char="•"/>
            </a:pPr>
            <a:r>
              <a:rPr lang="en-US"/>
              <a:t>He has stopped every attempt to prohibit or to restrain the disgusting business of slavery. He is determined to keep open a market where men are bought and sold. </a:t>
            </a:r>
            <a:endParaRPr/>
          </a:p>
        </p:txBody>
      </p:sp>
      <p:sp>
        <p:nvSpPr>
          <p:cNvPr id="174" name="Google Shape;174;p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Slavery Grievances</a:t>
            </a:r>
            <a:endParaRPr/>
          </a:p>
        </p:txBody>
      </p:sp>
      <p:sp>
        <p:nvSpPr>
          <p:cNvPr id="175" name="Google Shape;175;p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76" name="Google Shape;176;p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7" name="Shape 827"/>
        <p:cNvGrpSpPr/>
        <p:nvPr/>
      </p:nvGrpSpPr>
      <p:grpSpPr>
        <a:xfrm>
          <a:off x="0" y="0"/>
          <a:ext cx="0" cy="0"/>
          <a:chOff x="0" y="0"/>
          <a:chExt cx="0" cy="0"/>
        </a:xfrm>
      </p:grpSpPr>
      <p:sp>
        <p:nvSpPr>
          <p:cNvPr id="828" name="Google Shape;828;p70"/>
          <p:cNvSpPr txBox="1"/>
          <p:nvPr>
            <p:ph type="title"/>
          </p:nvPr>
        </p:nvSpPr>
        <p:spPr>
          <a:xfrm>
            <a:off x="609600" y="0"/>
            <a:ext cx="10972800" cy="1391001"/>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latin typeface="Book Antiqua"/>
                <a:ea typeface="Book Antiqua"/>
                <a:cs typeface="Book Antiqua"/>
                <a:sym typeface="Book Antiqua"/>
              </a:rPr>
              <a:t>Mexican “Cession”</a:t>
            </a:r>
            <a:endParaRPr/>
          </a:p>
        </p:txBody>
      </p:sp>
      <p:sp>
        <p:nvSpPr>
          <p:cNvPr id="829" name="Google Shape;829;p70"/>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latin typeface="Book Antiqua"/>
                <a:ea typeface="Book Antiqua"/>
                <a:cs typeface="Book Antiqua"/>
                <a:sym typeface="Book Antiqua"/>
              </a:rPr>
              <a:t>Mexican-American war is the most under-represented war in U.S. History.</a:t>
            </a:r>
            <a:endParaRPr/>
          </a:p>
          <a:p>
            <a:pPr indent="-342900" lvl="0" marL="342900" rtl="0" algn="l">
              <a:spcBef>
                <a:spcPts val="480"/>
              </a:spcBef>
              <a:spcAft>
                <a:spcPts val="0"/>
              </a:spcAft>
              <a:buClr>
                <a:srgbClr val="7F7F7F"/>
              </a:buClr>
              <a:buSzPts val="2400"/>
              <a:buChar char="•"/>
            </a:pPr>
            <a:r>
              <a:rPr lang="en-US"/>
              <a:t>The war has been misrepresented, suggesting that Mexico gave the U.S. territory. </a:t>
            </a:r>
            <a:endParaRPr/>
          </a:p>
          <a:p>
            <a:pPr indent="-342900" lvl="0" marL="342900" rtl="0" algn="l">
              <a:spcBef>
                <a:spcPts val="480"/>
              </a:spcBef>
              <a:spcAft>
                <a:spcPts val="0"/>
              </a:spcAft>
              <a:buClr>
                <a:srgbClr val="7F7F7F"/>
              </a:buClr>
              <a:buSzPts val="2400"/>
              <a:buChar char="•"/>
            </a:pPr>
            <a:r>
              <a:rPr lang="en-US"/>
              <a:t>Brutal war involving the bombardment, rape, and pillaging of Mexican cities.</a:t>
            </a:r>
            <a:endParaRPr>
              <a:latin typeface="Book Antiqua"/>
              <a:ea typeface="Book Antiqua"/>
              <a:cs typeface="Book Antiqua"/>
              <a:sym typeface="Book Antiqua"/>
            </a:endParaRPr>
          </a:p>
        </p:txBody>
      </p:sp>
      <p:sp>
        <p:nvSpPr>
          <p:cNvPr id="830" name="Google Shape;830;p7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31" name="Google Shape;831;p7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32" name="Google Shape;832;p70"/>
          <p:cNvSpPr txBox="1"/>
          <p:nvPr/>
        </p:nvSpPr>
        <p:spPr>
          <a:xfrm>
            <a:off x="217746" y="5794170"/>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“Mexican American War.” HISTORY. Last updated June 6, 2019. https://www.history.com/topics/mexican-american-war/mexican-american-war</a:t>
            </a:r>
            <a:endParaRPr/>
          </a:p>
        </p:txBody>
      </p:sp>
      <p:sp>
        <p:nvSpPr>
          <p:cNvPr id="833" name="Google Shape;833;p70"/>
          <p:cNvSpPr txBox="1"/>
          <p:nvPr/>
        </p:nvSpPr>
        <p:spPr>
          <a:xfrm>
            <a:off x="5667977" y="5664815"/>
            <a:ext cx="60977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54595D"/>
                </a:solidFill>
                <a:latin typeface="Book Antiqua"/>
                <a:ea typeface="Book Antiqua"/>
                <a:cs typeface="Book Antiqua"/>
                <a:sym typeface="Book Antiqua"/>
              </a:rPr>
              <a:t>Henry R. Robinson (d. 1850) - Library of Congress, Prints &amp; Photographs Division, LC-DIG-pga-02525. https://en.wikipedia.org/wiki/Mexican%E2%80%93American_War#/media/File:Battle-of-Buena-Vista-Robinson.jpeg </a:t>
            </a:r>
            <a:endParaRPr sz="1100">
              <a:solidFill>
                <a:schemeClr val="dk1"/>
              </a:solidFill>
              <a:latin typeface="Book Antiqua"/>
              <a:ea typeface="Book Antiqua"/>
              <a:cs typeface="Book Antiqua"/>
              <a:sym typeface="Book Antiqua"/>
            </a:endParaRPr>
          </a:p>
        </p:txBody>
      </p:sp>
      <p:pic>
        <p:nvPicPr>
          <p:cNvPr descr="A picture containing text&#10;&#10;Description automatically generated" id="834" name="Google Shape;834;p70"/>
          <p:cNvPicPr preferRelativeResize="0"/>
          <p:nvPr/>
        </p:nvPicPr>
        <p:blipFill rotWithShape="1">
          <a:blip r:embed="rId3">
            <a:alphaModFix/>
          </a:blip>
          <a:srcRect b="0" l="0" r="0" t="0"/>
          <a:stretch/>
        </p:blipFill>
        <p:spPr>
          <a:xfrm>
            <a:off x="5807567" y="1681322"/>
            <a:ext cx="5818531" cy="3767079"/>
          </a:xfrm>
          <a:prstGeom prst="rect">
            <a:avLst/>
          </a:prstGeom>
          <a:noFill/>
          <a:ln>
            <a:noFill/>
          </a:ln>
        </p:spPr>
      </p:pic>
      <p:sp>
        <p:nvSpPr>
          <p:cNvPr id="835" name="Google Shape;835;p70"/>
          <p:cNvSpPr txBox="1"/>
          <p:nvPr/>
        </p:nvSpPr>
        <p:spPr>
          <a:xfrm>
            <a:off x="217746" y="5190884"/>
            <a:ext cx="6097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rgbClr val="000000"/>
                </a:solidFill>
                <a:latin typeface="Book Antiqua"/>
                <a:ea typeface="Book Antiqua"/>
                <a:cs typeface="Book Antiqua"/>
                <a:sym typeface="Book Antiqua"/>
              </a:rPr>
              <a:t>Krauze, Enrique. "Border Battle: The Ugly Legacy of the Mexican-American War." </a:t>
            </a:r>
            <a:r>
              <a:rPr b="0" i="1" lang="en-US" sz="1200">
                <a:solidFill>
                  <a:srgbClr val="000000"/>
                </a:solidFill>
                <a:latin typeface="Book Antiqua"/>
                <a:ea typeface="Book Antiqua"/>
                <a:cs typeface="Book Antiqua"/>
                <a:sym typeface="Book Antiqua"/>
              </a:rPr>
              <a:t>Foreign Affairs</a:t>
            </a:r>
            <a:r>
              <a:rPr b="0" i="0" lang="en-US" sz="1200">
                <a:solidFill>
                  <a:srgbClr val="000000"/>
                </a:solidFill>
                <a:latin typeface="Book Antiqua"/>
                <a:ea typeface="Book Antiqua"/>
                <a:cs typeface="Book Antiqua"/>
                <a:sym typeface="Book Antiqua"/>
              </a:rPr>
              <a:t> 92, no. 6 (2013): 155-61. Accessed July 7, 2021. http://www.jstor.org/stable/23527022.</a:t>
            </a:r>
            <a:endParaRPr sz="12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9">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7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Slave v. Free</a:t>
            </a:r>
            <a:endParaRPr/>
          </a:p>
        </p:txBody>
      </p:sp>
      <p:pic>
        <p:nvPicPr>
          <p:cNvPr descr="Map&#10;&#10;Description automatically generated" id="842" name="Google Shape;842;p71"/>
          <p:cNvPicPr preferRelativeResize="0"/>
          <p:nvPr/>
        </p:nvPicPr>
        <p:blipFill rotWithShape="1">
          <a:blip r:embed="rId3">
            <a:alphaModFix/>
          </a:blip>
          <a:srcRect b="0" l="0" r="0" t="0"/>
          <a:stretch/>
        </p:blipFill>
        <p:spPr>
          <a:xfrm>
            <a:off x="5811440" y="1600200"/>
            <a:ext cx="5836065" cy="3528783"/>
          </a:xfrm>
          <a:prstGeom prst="rect">
            <a:avLst/>
          </a:prstGeom>
          <a:noFill/>
          <a:ln>
            <a:noFill/>
          </a:ln>
        </p:spPr>
      </p:pic>
      <p:sp>
        <p:nvSpPr>
          <p:cNvPr id="843" name="Google Shape;843;p7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44" name="Google Shape;844;p7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45" name="Google Shape;845;p71"/>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Annexing Texas was something heavily discussed during the presidencies between Jackson and Polk.</a:t>
            </a:r>
            <a:endParaRPr/>
          </a:p>
          <a:p>
            <a:pPr indent="-342900" lvl="0" marL="342900" rtl="0" algn="l">
              <a:spcBef>
                <a:spcPts val="480"/>
              </a:spcBef>
              <a:spcAft>
                <a:spcPts val="0"/>
              </a:spcAft>
              <a:buClr>
                <a:srgbClr val="7F7F7F"/>
              </a:buClr>
              <a:buSzPts val="2400"/>
              <a:buChar char="•"/>
            </a:pPr>
            <a:r>
              <a:rPr lang="en-US"/>
              <a:t>Concern over the imbalance  between slave and free states led to no action.</a:t>
            </a:r>
            <a:endParaRPr/>
          </a:p>
        </p:txBody>
      </p:sp>
      <p:sp>
        <p:nvSpPr>
          <p:cNvPr id="846" name="Google Shape;846;p71"/>
          <p:cNvSpPr txBox="1"/>
          <p:nvPr/>
        </p:nvSpPr>
        <p:spPr>
          <a:xfrm>
            <a:off x="5811440" y="5257800"/>
            <a:ext cx="609771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By United_States_1837-01-1837-03.png: Made by User:Golbez.derivative work: Kenmayer (talk) - United_States_1837-01-1837-03.png, CC BY 2.5, https://commons.wikimedia.org/w/index.php?curid=11784727</a:t>
            </a:r>
            <a:endParaRPr/>
          </a:p>
        </p:txBody>
      </p:sp>
      <p:sp>
        <p:nvSpPr>
          <p:cNvPr id="847" name="Google Shape;847;p71"/>
          <p:cNvSpPr txBox="1"/>
          <p:nvPr/>
        </p:nvSpPr>
        <p:spPr>
          <a:xfrm>
            <a:off x="217746" y="5794170"/>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“Mexican American War.” HISTORY. Last updated June 6, 2019. https://www.history.com/topics/mexican-american-war/mexican-american-war</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7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U.S. Aggression</a:t>
            </a:r>
            <a:endParaRPr/>
          </a:p>
        </p:txBody>
      </p:sp>
      <p:sp>
        <p:nvSpPr>
          <p:cNvPr id="853" name="Google Shape;853;p72"/>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President Polk was an Expansionist.</a:t>
            </a:r>
            <a:endParaRPr/>
          </a:p>
          <a:p>
            <a:pPr indent="-342900" lvl="0" marL="342900" rtl="0" algn="l">
              <a:spcBef>
                <a:spcPts val="480"/>
              </a:spcBef>
              <a:spcAft>
                <a:spcPts val="0"/>
              </a:spcAft>
              <a:buClr>
                <a:srgbClr val="7F7F7F"/>
              </a:buClr>
              <a:buSzPts val="2400"/>
              <a:buChar char="•"/>
            </a:pPr>
            <a:r>
              <a:rPr lang="en-US"/>
              <a:t>Sent General Taylor and troops to the Rio Grande border, which was disputed territory to agitate in 1846.</a:t>
            </a:r>
            <a:endParaRPr/>
          </a:p>
          <a:p>
            <a:pPr indent="-342900" lvl="0" marL="342900" rtl="0" algn="l">
              <a:spcBef>
                <a:spcPts val="480"/>
              </a:spcBef>
              <a:spcAft>
                <a:spcPts val="0"/>
              </a:spcAft>
              <a:buClr>
                <a:srgbClr val="7F7F7F"/>
              </a:buClr>
              <a:buSzPts val="2400"/>
              <a:buChar char="•"/>
            </a:pPr>
            <a:r>
              <a:rPr lang="en-US"/>
              <a:t>Americans died in the Thornton Affair, sparking war.</a:t>
            </a:r>
            <a:endParaRPr/>
          </a:p>
          <a:p>
            <a:pPr indent="-190500" lvl="0" marL="342900" rtl="0" algn="l">
              <a:spcBef>
                <a:spcPts val="480"/>
              </a:spcBef>
              <a:spcAft>
                <a:spcPts val="0"/>
              </a:spcAft>
              <a:buClr>
                <a:srgbClr val="7F7F7F"/>
              </a:buClr>
              <a:buSzPts val="2400"/>
              <a:buNone/>
            </a:pPr>
            <a:r>
              <a:t/>
            </a:r>
            <a:endParaRPr/>
          </a:p>
          <a:p>
            <a:pPr indent="-190500" lvl="0" marL="342900" rtl="0" algn="l">
              <a:spcBef>
                <a:spcPts val="480"/>
              </a:spcBef>
              <a:spcAft>
                <a:spcPts val="0"/>
              </a:spcAft>
              <a:buClr>
                <a:srgbClr val="7F7F7F"/>
              </a:buClr>
              <a:buSzPts val="2400"/>
              <a:buNone/>
            </a:pPr>
            <a:r>
              <a:t/>
            </a:r>
            <a:endParaRPr/>
          </a:p>
        </p:txBody>
      </p:sp>
      <p:sp>
        <p:nvSpPr>
          <p:cNvPr id="854" name="Google Shape;854;p7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55" name="Google Shape;855;p7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56" name="Google Shape;856;p72"/>
          <p:cNvSpPr txBox="1"/>
          <p:nvPr/>
        </p:nvSpPr>
        <p:spPr>
          <a:xfrm>
            <a:off x="217746" y="5794170"/>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History.com editors. “Mexican American War.” HISTORY. Last updated June 6, 2019. https://www.history.com/topics/mexican-american-war/mexican-american-war</a:t>
            </a:r>
            <a:endParaRPr/>
          </a:p>
        </p:txBody>
      </p:sp>
      <p:pic>
        <p:nvPicPr>
          <p:cNvPr descr="A painting of a person riding a horse&#10;&#10;Description automatically generated with medium confidence" id="857" name="Google Shape;857;p72"/>
          <p:cNvPicPr preferRelativeResize="0"/>
          <p:nvPr/>
        </p:nvPicPr>
        <p:blipFill rotWithShape="1">
          <a:blip r:embed="rId3">
            <a:alphaModFix/>
          </a:blip>
          <a:srcRect b="0" l="0" r="0" t="0"/>
          <a:stretch/>
        </p:blipFill>
        <p:spPr>
          <a:xfrm>
            <a:off x="6024558" y="1754111"/>
            <a:ext cx="5557842" cy="3886147"/>
          </a:xfrm>
          <a:prstGeom prst="rect">
            <a:avLst/>
          </a:prstGeom>
          <a:noFill/>
          <a:ln>
            <a:noFill/>
          </a:ln>
        </p:spPr>
      </p:pic>
      <p:sp>
        <p:nvSpPr>
          <p:cNvPr id="858" name="Google Shape;858;p72"/>
          <p:cNvSpPr txBox="1"/>
          <p:nvPr/>
        </p:nvSpPr>
        <p:spPr>
          <a:xfrm>
            <a:off x="5876544" y="5745732"/>
            <a:ext cx="60977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chemeClr val="dk1"/>
                </a:solidFill>
                <a:latin typeface="Book Antiqua"/>
                <a:ea typeface="Book Antiqua"/>
                <a:cs typeface="Book Antiqua"/>
                <a:sym typeface="Book Antiqua"/>
              </a:rPr>
              <a:t>General Taylor </a:t>
            </a:r>
            <a:r>
              <a:rPr lang="en-US" sz="1200">
                <a:solidFill>
                  <a:schemeClr val="dk1"/>
                </a:solidFill>
                <a:latin typeface="Book Antiqua"/>
                <a:ea typeface="Book Antiqua"/>
                <a:cs typeface="Book Antiqua"/>
                <a:sym typeface="Book Antiqua"/>
              </a:rPr>
              <a:t>at the Battle of Resaca de la Palma. </a:t>
            </a:r>
            <a:r>
              <a:rPr b="0" i="0" lang="en-US" sz="1200">
                <a:solidFill>
                  <a:schemeClr val="dk1"/>
                </a:solidFill>
                <a:latin typeface="Book Antiqua"/>
                <a:ea typeface="Book Antiqua"/>
                <a:cs typeface="Book Antiqua"/>
                <a:sym typeface="Book Antiqua"/>
              </a:rPr>
              <a:t>Currier &amp; Ives - REPOSITORY: Library of Congress Prints and Photographs Division Washington, D.C. 20540 USA DIGITAL ID: (color film copy slide) cph 3b50311 </a:t>
            </a:r>
            <a:r>
              <a:rPr b="0" i="0" lang="en-US" sz="1200" u="sng" strike="noStrike">
                <a:solidFill>
                  <a:schemeClr val="dk1"/>
                </a:solidFill>
                <a:latin typeface="Book Antiqua"/>
                <a:ea typeface="Book Antiqua"/>
                <a:cs typeface="Book Antiqua"/>
                <a:sym typeface="Book Antiqua"/>
                <a:hlinkClick r:id="rId4">
                  <a:extLst>
                    <a:ext uri="{A12FA001-AC4F-418D-AE19-62706E023703}">
                      <ahyp:hlinkClr val="tx"/>
                    </a:ext>
                  </a:extLst>
                </a:hlinkClick>
              </a:rPr>
              <a:t>http://hdl.loc.gov/loc.pnp/cph.3b50311</a:t>
            </a:r>
            <a:endParaRPr sz="1200">
              <a:solidFill>
                <a:schemeClr val="dk1"/>
              </a:solidFill>
              <a:latin typeface="Book Antiqua"/>
              <a:ea typeface="Book Antiqua"/>
              <a:cs typeface="Book Antiqua"/>
              <a:sym typeface="Book Antiqu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73"/>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Patriotism</a:t>
            </a:r>
            <a:endParaRPr/>
          </a:p>
        </p:txBody>
      </p:sp>
      <p:pic>
        <p:nvPicPr>
          <p:cNvPr descr="Battle of Monterrey | Summary | Britannica" id="864" name="Google Shape;864;p73"/>
          <p:cNvPicPr preferRelativeResize="0"/>
          <p:nvPr>
            <p:ph idx="1" type="body"/>
          </p:nvPr>
        </p:nvPicPr>
        <p:blipFill rotWithShape="1">
          <a:blip r:embed="rId3">
            <a:alphaModFix/>
          </a:blip>
          <a:srcRect b="0" l="0" r="0" t="0"/>
          <a:stretch/>
        </p:blipFill>
        <p:spPr>
          <a:xfrm>
            <a:off x="6197600" y="2161588"/>
            <a:ext cx="5384800" cy="3403193"/>
          </a:xfrm>
          <a:prstGeom prst="rect">
            <a:avLst/>
          </a:prstGeom>
          <a:solidFill>
            <a:srgbClr val="FFFFFF"/>
          </a:solidFill>
          <a:ln>
            <a:noFill/>
          </a:ln>
        </p:spPr>
      </p:pic>
      <p:sp>
        <p:nvSpPr>
          <p:cNvPr id="865" name="Google Shape;865;p7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66" name="Google Shape;866;p7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67" name="Google Shape;867;p73"/>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American women made flags and emotionally prepared their sons for war. </a:t>
            </a:r>
            <a:endParaRPr/>
          </a:p>
          <a:p>
            <a:pPr indent="-342900" lvl="0" marL="342900" rtl="0" algn="l">
              <a:spcBef>
                <a:spcPts val="480"/>
              </a:spcBef>
              <a:spcAft>
                <a:spcPts val="0"/>
              </a:spcAft>
              <a:buClr>
                <a:srgbClr val="7F7F7F"/>
              </a:buClr>
              <a:buSzPts val="2400"/>
              <a:buChar char="•"/>
            </a:pPr>
            <a:r>
              <a:rPr lang="en-US"/>
              <a:t>Some mothers told their sons to comeback a hero or dead. </a:t>
            </a:r>
            <a:endParaRPr/>
          </a:p>
          <a:p>
            <a:pPr indent="-342900" lvl="0" marL="342900" rtl="0" algn="l">
              <a:spcBef>
                <a:spcPts val="480"/>
              </a:spcBef>
              <a:spcAft>
                <a:spcPts val="0"/>
              </a:spcAft>
              <a:buClr>
                <a:srgbClr val="7F7F7F"/>
              </a:buClr>
              <a:buSzPts val="2400"/>
              <a:buChar char="•"/>
            </a:pPr>
            <a:r>
              <a:rPr lang="en-US"/>
              <a:t>Women made American and regimental flags that followed their loved ones to war.</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1" name="Shape 871"/>
        <p:cNvGrpSpPr/>
        <p:nvPr/>
      </p:nvGrpSpPr>
      <p:grpSpPr>
        <a:xfrm>
          <a:off x="0" y="0"/>
          <a:ext cx="0" cy="0"/>
          <a:chOff x="0" y="0"/>
          <a:chExt cx="0" cy="0"/>
        </a:xfrm>
      </p:grpSpPr>
      <p:sp>
        <p:nvSpPr>
          <p:cNvPr id="872" name="Google Shape;872;p7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Opposition to the War</a:t>
            </a:r>
            <a:endParaRPr/>
          </a:p>
        </p:txBody>
      </p:sp>
      <p:sp>
        <p:nvSpPr>
          <p:cNvPr id="873" name="Google Shape;873;p74"/>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Abolitionists (anti-slavery) thought southerners wanted to extend slavery into the western states.</a:t>
            </a:r>
            <a:endParaRPr/>
          </a:p>
          <a:p>
            <a:pPr indent="-342900" lvl="0" marL="342900" rtl="0" algn="l">
              <a:spcBef>
                <a:spcPts val="480"/>
              </a:spcBef>
              <a:spcAft>
                <a:spcPts val="0"/>
              </a:spcAft>
              <a:buClr>
                <a:srgbClr val="7F7F7F"/>
              </a:buClr>
              <a:buSzPts val="2400"/>
              <a:buChar char="•"/>
            </a:pPr>
            <a:r>
              <a:rPr lang="en-US"/>
              <a:t>Philosopher, Thoreau, was jailed because he refused to pay his taxes to support the war.  He wrote his famous essay, “Civil Disobedience.”</a:t>
            </a:r>
            <a:endParaRPr/>
          </a:p>
          <a:p>
            <a:pPr indent="-342900" lvl="0" marL="342900" rtl="0" algn="l">
              <a:spcBef>
                <a:spcPts val="480"/>
              </a:spcBef>
              <a:spcAft>
                <a:spcPts val="0"/>
              </a:spcAft>
              <a:buClr>
                <a:srgbClr val="7F7F7F"/>
              </a:buClr>
              <a:buSzPts val="2400"/>
              <a:buChar char="•"/>
            </a:pPr>
            <a:r>
              <a:rPr lang="en-US"/>
              <a:t>His strategies would be used by women suffragists in the decades that followed.</a:t>
            </a:r>
            <a:endParaRPr/>
          </a:p>
        </p:txBody>
      </p:sp>
      <p:sp>
        <p:nvSpPr>
          <p:cNvPr id="874" name="Google Shape;874;p7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75" name="Google Shape;875;p7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id="876" name="Google Shape;876;p74" title="Thoreau and Civil Disobedience"/>
          <p:cNvPicPr preferRelativeResize="0"/>
          <p:nvPr/>
        </p:nvPicPr>
        <p:blipFill rotWithShape="1">
          <a:blip r:embed="rId3">
            <a:alphaModFix/>
          </a:blip>
          <a:srcRect b="0" l="0" r="0" t="0"/>
          <a:stretch/>
        </p:blipFill>
        <p:spPr>
          <a:xfrm>
            <a:off x="6197600" y="2011169"/>
            <a:ext cx="5332556" cy="3012894"/>
          </a:xfrm>
          <a:prstGeom prst="rect">
            <a:avLst/>
          </a:prstGeom>
          <a:noFill/>
          <a:ln>
            <a:noFill/>
          </a:ln>
        </p:spPr>
      </p:pic>
      <p:sp>
        <p:nvSpPr>
          <p:cNvPr id="877" name="Google Shape;877;p74"/>
          <p:cNvSpPr txBox="1"/>
          <p:nvPr/>
        </p:nvSpPr>
        <p:spPr>
          <a:xfrm>
            <a:off x="6197600" y="5260369"/>
            <a:ext cx="533255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The School of Life, “Thoreau and Civil Disobedience,” Youtube Video, 5:28, Jan. 27, 2017, https://www.youtube.com/watch?v=gugnXTN6-D4&amp;ab_channel=TheSchoolofLife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6"/>
                                        </p:tgtEl>
                                        <p:attrNameLst>
                                          <p:attrName>style.visibility</p:attrName>
                                        </p:attrNameLst>
                                      </p:cBhvr>
                                      <p:to>
                                        <p:strVal val="visible"/>
                                      </p:to>
                                    </p:set>
                                    <p:animEffect filter="fade" transition="in">
                                      <p:cBhvr>
                                        <p:cTn dur="1"/>
                                        <p:tgtEl>
                                          <p:spTgt spid="8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1" name="Shape 881"/>
        <p:cNvGrpSpPr/>
        <p:nvPr/>
      </p:nvGrpSpPr>
      <p:grpSpPr>
        <a:xfrm>
          <a:off x="0" y="0"/>
          <a:ext cx="0" cy="0"/>
          <a:chOff x="0" y="0"/>
          <a:chExt cx="0" cy="0"/>
        </a:xfrm>
      </p:grpSpPr>
      <p:sp>
        <p:nvSpPr>
          <p:cNvPr id="882" name="Google Shape;882;p75"/>
          <p:cNvSpPr txBox="1"/>
          <p:nvPr>
            <p:ph type="title"/>
          </p:nvPr>
        </p:nvSpPr>
        <p:spPr>
          <a:xfrm>
            <a:off x="609600" y="274638"/>
            <a:ext cx="10972800" cy="11430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Opposition to the War Cont.</a:t>
            </a:r>
            <a:endParaRPr/>
          </a:p>
        </p:txBody>
      </p:sp>
      <p:sp>
        <p:nvSpPr>
          <p:cNvPr id="883" name="Google Shape;883;p75"/>
          <p:cNvSpPr txBox="1"/>
          <p:nvPr>
            <p:ph idx="1" type="body"/>
          </p:nvPr>
        </p:nvSpPr>
        <p:spPr>
          <a:xfrm>
            <a:off x="609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Margaret Fuller was the first American female war correspondent.</a:t>
            </a:r>
            <a:endParaRPr/>
          </a:p>
          <a:p>
            <a:pPr indent="-342900" lvl="0" marL="342900" rtl="0" algn="l">
              <a:spcBef>
                <a:spcPts val="480"/>
              </a:spcBef>
              <a:spcAft>
                <a:spcPts val="0"/>
              </a:spcAft>
              <a:buClr>
                <a:srgbClr val="7F7F7F"/>
              </a:buClr>
              <a:buSzPts val="2400"/>
              <a:buChar char="•"/>
            </a:pPr>
            <a:r>
              <a:rPr lang="en-US"/>
              <a:t>She was a prolific writer, feminist, and advocate for “the race of womanhood.”</a:t>
            </a:r>
            <a:endParaRPr/>
          </a:p>
          <a:p>
            <a:pPr indent="-285750" lvl="1" marL="742950" rtl="0" algn="l">
              <a:spcBef>
                <a:spcPts val="320"/>
              </a:spcBef>
              <a:spcAft>
                <a:spcPts val="0"/>
              </a:spcAft>
              <a:buClr>
                <a:srgbClr val="7F7F7F"/>
              </a:buClr>
              <a:buSzPts val="1600"/>
              <a:buChar char="o"/>
            </a:pPr>
            <a:r>
              <a:rPr lang="en-US"/>
              <a:t>She may have been the inspiration for the female lead in the Scarlett Letter.</a:t>
            </a:r>
            <a:endParaRPr/>
          </a:p>
          <a:p>
            <a:pPr indent="-342900" lvl="0" marL="342900" rtl="0" algn="l">
              <a:spcBef>
                <a:spcPts val="480"/>
              </a:spcBef>
              <a:spcAft>
                <a:spcPts val="0"/>
              </a:spcAft>
              <a:buClr>
                <a:srgbClr val="7F7F7F"/>
              </a:buClr>
              <a:buSzPts val="2400"/>
              <a:buChar char="•"/>
            </a:pPr>
            <a:r>
              <a:rPr lang="en-US"/>
              <a:t>She was abroad in Europe when the war in Mexico broke out but wrote a widely read piece against the war and imperialism. </a:t>
            </a:r>
            <a:endParaRPr/>
          </a:p>
          <a:p>
            <a:pPr indent="-190500" lvl="0" marL="342900" rtl="0" algn="l">
              <a:spcBef>
                <a:spcPts val="480"/>
              </a:spcBef>
              <a:spcAft>
                <a:spcPts val="0"/>
              </a:spcAft>
              <a:buClr>
                <a:srgbClr val="7F7F7F"/>
              </a:buClr>
              <a:buSzPts val="2400"/>
              <a:buNone/>
            </a:pPr>
            <a:r>
              <a:t/>
            </a:r>
            <a:endParaRPr/>
          </a:p>
        </p:txBody>
      </p:sp>
      <p:pic>
        <p:nvPicPr>
          <p:cNvPr descr="The only known daguerreotype of Margaret Fuller (by John Plumbe, 1846)" id="884" name="Google Shape;884;p75"/>
          <p:cNvPicPr preferRelativeResize="0"/>
          <p:nvPr>
            <p:ph idx="2" type="body"/>
          </p:nvPr>
        </p:nvPicPr>
        <p:blipFill rotWithShape="1">
          <a:blip r:embed="rId3">
            <a:alphaModFix/>
          </a:blip>
          <a:srcRect b="14867" l="0" r="-1" t="12331"/>
          <a:stretch/>
        </p:blipFill>
        <p:spPr>
          <a:xfrm>
            <a:off x="6197600" y="1600203"/>
            <a:ext cx="5384800" cy="4525963"/>
          </a:xfrm>
          <a:prstGeom prst="rect">
            <a:avLst/>
          </a:prstGeom>
          <a:solidFill>
            <a:srgbClr val="FFFFFF"/>
          </a:solidFill>
          <a:ln>
            <a:noFill/>
          </a:ln>
        </p:spPr>
      </p:pic>
      <p:sp>
        <p:nvSpPr>
          <p:cNvPr id="885" name="Google Shape;885;p7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86" name="Google Shape;886;p7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87" name="Google Shape;887;p75"/>
          <p:cNvSpPr/>
          <p:nvPr/>
        </p:nvSpPr>
        <p:spPr>
          <a:xfrm>
            <a:off x="6096000" y="6211669"/>
            <a:ext cx="6096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Book Antiqua"/>
                <a:ea typeface="Book Antiqua"/>
                <a:cs typeface="Book Antiqua"/>
                <a:sym typeface="Book Antiqua"/>
              </a:rPr>
              <a:t>Hawes, Josiah Johnson. “Margaret Fuller.”  https://npg.si.edu/object/npg_NPG.2007.386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3">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1" name="Shape 891"/>
        <p:cNvGrpSpPr/>
        <p:nvPr/>
      </p:nvGrpSpPr>
      <p:grpSpPr>
        <a:xfrm>
          <a:off x="0" y="0"/>
          <a:ext cx="0" cy="0"/>
          <a:chOff x="0" y="0"/>
          <a:chExt cx="0" cy="0"/>
        </a:xfrm>
      </p:grpSpPr>
      <p:sp>
        <p:nvSpPr>
          <p:cNvPr id="892" name="Google Shape;892;p76"/>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Mexican Women</a:t>
            </a:r>
            <a:endParaRPr/>
          </a:p>
        </p:txBody>
      </p:sp>
      <p:pic>
        <p:nvPicPr>
          <p:cNvPr descr="Women in the U.S.-Mexican War - Palo Alto Battlefield National Historical  Park (U.S. National Park Service)" id="893" name="Google Shape;893;p76"/>
          <p:cNvPicPr preferRelativeResize="0"/>
          <p:nvPr>
            <p:ph idx="1" type="body"/>
          </p:nvPr>
        </p:nvPicPr>
        <p:blipFill rotWithShape="1">
          <a:blip r:embed="rId3">
            <a:alphaModFix/>
          </a:blip>
          <a:srcRect b="-2" l="4239" r="18848" t="0"/>
          <a:stretch/>
        </p:blipFill>
        <p:spPr>
          <a:xfrm>
            <a:off x="6197600" y="1600203"/>
            <a:ext cx="5384800" cy="4525963"/>
          </a:xfrm>
          <a:prstGeom prst="rect">
            <a:avLst/>
          </a:prstGeom>
          <a:solidFill>
            <a:srgbClr val="FFFFFF"/>
          </a:solidFill>
          <a:ln>
            <a:noFill/>
          </a:ln>
        </p:spPr>
      </p:pic>
      <p:sp>
        <p:nvSpPr>
          <p:cNvPr id="894" name="Google Shape;894;p7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895" name="Google Shape;895;p7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896" name="Google Shape;896;p76"/>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Served as nurses, soldiers, prostitutes, and spies. Solderadas</a:t>
            </a:r>
            <a:endParaRPr/>
          </a:p>
          <a:p>
            <a:pPr indent="-342900" lvl="0" marL="342900" rtl="0" algn="l">
              <a:spcBef>
                <a:spcPts val="480"/>
              </a:spcBef>
              <a:spcAft>
                <a:spcPts val="0"/>
              </a:spcAft>
              <a:buClr>
                <a:srgbClr val="7F7F7F"/>
              </a:buClr>
              <a:buSzPts val="2400"/>
              <a:buChar char="•"/>
            </a:pPr>
            <a:r>
              <a:rPr lang="en-US"/>
              <a:t>Helped American and Mexican soldiers.</a:t>
            </a:r>
            <a:endParaRPr/>
          </a:p>
          <a:p>
            <a:pPr indent="-342900" lvl="0" marL="342900" rtl="0" algn="l">
              <a:spcBef>
                <a:spcPts val="480"/>
              </a:spcBef>
              <a:spcAft>
                <a:spcPts val="0"/>
              </a:spcAft>
              <a:buClr>
                <a:srgbClr val="7F7F7F"/>
              </a:buClr>
              <a:buSzPts val="2400"/>
              <a:buChar char="•"/>
            </a:pPr>
            <a:r>
              <a:rPr lang="en-US"/>
              <a:t>When one Mexican nurse was shot by crossfire trying to tend the wounded, her story was widely read in American news and became an example of the horror of war.</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7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Resolution</a:t>
            </a:r>
            <a:endParaRPr/>
          </a:p>
        </p:txBody>
      </p:sp>
      <p:sp>
        <p:nvSpPr>
          <p:cNvPr id="902" name="Google Shape;902;p77"/>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Americans raped and pillaged in Mexican cities as they marched through. </a:t>
            </a:r>
            <a:endParaRPr/>
          </a:p>
          <a:p>
            <a:pPr indent="-342900" lvl="0" marL="342900" rtl="0" algn="l">
              <a:spcBef>
                <a:spcPts val="480"/>
              </a:spcBef>
              <a:spcAft>
                <a:spcPts val="0"/>
              </a:spcAft>
              <a:buClr>
                <a:srgbClr val="7F7F7F"/>
              </a:buClr>
              <a:buSzPts val="2400"/>
              <a:buChar char="•"/>
            </a:pPr>
            <a:r>
              <a:rPr lang="en-US"/>
              <a:t>1848, U.S. wins war with Mexico and gains new western states.</a:t>
            </a:r>
            <a:endParaRPr/>
          </a:p>
          <a:p>
            <a:pPr indent="-342900" lvl="0" marL="342900" rtl="0" algn="l">
              <a:spcBef>
                <a:spcPts val="480"/>
              </a:spcBef>
              <a:spcAft>
                <a:spcPts val="0"/>
              </a:spcAft>
              <a:buClr>
                <a:srgbClr val="7F7F7F"/>
              </a:buClr>
              <a:buSzPts val="2400"/>
              <a:buChar char="•"/>
            </a:pPr>
            <a:r>
              <a:rPr lang="en-US"/>
              <a:t>Treaty of Guadalupe-Hidalgo.</a:t>
            </a:r>
            <a:endParaRPr/>
          </a:p>
          <a:p>
            <a:pPr indent="-342900" lvl="0" marL="342900" rtl="0" algn="l">
              <a:spcBef>
                <a:spcPts val="480"/>
              </a:spcBef>
              <a:spcAft>
                <a:spcPts val="0"/>
              </a:spcAft>
              <a:buClr>
                <a:srgbClr val="7F7F7F"/>
              </a:buClr>
              <a:buSzPts val="2400"/>
              <a:buChar char="•"/>
            </a:pPr>
            <a:r>
              <a:rPr lang="en-US"/>
              <a:t>Mexican historians use this treaty as a “bitter lesson” of U.S. aggression.</a:t>
            </a:r>
            <a:endParaRPr/>
          </a:p>
        </p:txBody>
      </p:sp>
      <p:sp>
        <p:nvSpPr>
          <p:cNvPr id="903" name="Google Shape;903;p7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04" name="Google Shape;904;p7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05" name="Google Shape;905;p77"/>
          <p:cNvSpPr txBox="1"/>
          <p:nvPr/>
        </p:nvSpPr>
        <p:spPr>
          <a:xfrm>
            <a:off x="609600" y="5455578"/>
            <a:ext cx="5174751"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History.com editors. “Treaty of Guadalupe Hidalgo.” HISTORY. Last updated Sept. 28, 2020. https://www.history.com/topics/mexican-american-war/treaty-of-guadalupe-hidalgo</a:t>
            </a:r>
            <a:endParaRPr/>
          </a:p>
        </p:txBody>
      </p:sp>
      <p:pic>
        <p:nvPicPr>
          <p:cNvPr id="906" name="Google Shape;906;p77"/>
          <p:cNvPicPr preferRelativeResize="0"/>
          <p:nvPr/>
        </p:nvPicPr>
        <p:blipFill rotWithShape="1">
          <a:blip r:embed="rId3">
            <a:alphaModFix/>
          </a:blip>
          <a:srcRect b="0" l="20140" r="20450" t="0"/>
          <a:stretch/>
        </p:blipFill>
        <p:spPr>
          <a:xfrm>
            <a:off x="6096000" y="1476652"/>
            <a:ext cx="5532497" cy="4102474"/>
          </a:xfrm>
          <a:prstGeom prst="rect">
            <a:avLst/>
          </a:prstGeom>
          <a:noFill/>
          <a:ln>
            <a:noFill/>
          </a:ln>
        </p:spPr>
      </p:pic>
      <p:sp>
        <p:nvSpPr>
          <p:cNvPr id="907" name="Google Shape;907;p77"/>
          <p:cNvSpPr txBox="1"/>
          <p:nvPr/>
        </p:nvSpPr>
        <p:spPr>
          <a:xfrm>
            <a:off x="5667977" y="5754045"/>
            <a:ext cx="6097712"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Map of the United States Including Western Territories; 12/1848; (HR29A-B1); General Records, 1791 - 2010; Records of the U.S. House of Representatives, Record Group 233; National Archives Building, Washington, DC. [Online Version, https://www.docsteach.org/documents/document/western-territories-map, July 7, 2021]</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2">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78"/>
          <p:cNvSpPr txBox="1"/>
          <p:nvPr>
            <p:ph type="title"/>
          </p:nvPr>
        </p:nvSpPr>
        <p:spPr>
          <a:xfrm>
            <a:off x="2239436" y="228600"/>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Was US expansion in Mexico justified?</a:t>
            </a:r>
            <a:endParaRPr/>
          </a:p>
        </p:txBody>
      </p:sp>
      <p:sp>
        <p:nvSpPr>
          <p:cNvPr id="913" name="Google Shape;913;p78"/>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sp>
        <p:nvSpPr>
          <p:cNvPr id="914" name="Google Shape;914;p7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15" name="Google Shape;915;p7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16" name="Google Shape;916;p78"/>
          <p:cNvSpPr txBox="1"/>
          <p:nvPr/>
        </p:nvSpPr>
        <p:spPr>
          <a:xfrm>
            <a:off x="10180637" y="1301072"/>
            <a:ext cx="1878157" cy="19543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Oliver, Pamela. “What the Treaty of Guadalupe Hidalgo Actually Says.” UWisconsin@Madison, Race, Politics, Justice. July 12, 2017. https://www.ssc.wisc.edu/soc/racepoliticsjustice/2017/07/12/what-the-treaty-of-guadalupe-actually-says/</a:t>
            </a:r>
            <a:endParaRPr/>
          </a:p>
        </p:txBody>
      </p:sp>
      <p:pic>
        <p:nvPicPr>
          <p:cNvPr descr="Women in the U.S.-Mexican War - Palo Alto Battlefield National Historical  Park (U.S. National Park Service)" id="917" name="Google Shape;917;p78"/>
          <p:cNvPicPr preferRelativeResize="0"/>
          <p:nvPr>
            <p:ph idx="2" type="pic"/>
          </p:nvPr>
        </p:nvPicPr>
        <p:blipFill rotWithShape="1">
          <a:blip r:embed="rId3">
            <a:alphaModFix/>
          </a:blip>
          <a:srcRect b="6342" l="0" r="0" t="6342"/>
          <a:stretch/>
        </p:blipFill>
        <p:spPr>
          <a:xfrm>
            <a:off x="2010836" y="1143000"/>
            <a:ext cx="8072965" cy="4541044"/>
          </a:xfrm>
          <a:prstGeom prst="rect">
            <a:avLst/>
          </a:prstGeom>
          <a:solidFill>
            <a:srgbClr val="FFFFFF"/>
          </a:solid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79"/>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923" name="Google Shape;923;p79"/>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Think back to the morals and religious aspects of women’s education at the beginning of the 19</a:t>
            </a:r>
            <a:r>
              <a:rPr baseline="30000" lang="en-US"/>
              <a:t>th</a:t>
            </a:r>
            <a:r>
              <a:rPr lang="en-US"/>
              <a:t> Century. How might that change by the midpoint? How were women able to be more politically involved?</a:t>
            </a:r>
            <a:endParaRPr/>
          </a:p>
        </p:txBody>
      </p:sp>
      <p:sp>
        <p:nvSpPr>
          <p:cNvPr id="924" name="Google Shape;924;p7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25" name="Google Shape;925;p7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26" name="Google Shape;926;p79"/>
          <p:cNvSpPr txBox="1"/>
          <p:nvPr/>
        </p:nvSpPr>
        <p:spPr>
          <a:xfrm>
            <a:off x="1048358" y="5211076"/>
            <a:ext cx="6354391" cy="7188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None/>
            </a:pPr>
            <a:r>
              <a:rPr b="0" lang="en-US" sz="800">
                <a:solidFill>
                  <a:srgbClr val="7F7F7F"/>
                </a:solidFill>
                <a:latin typeface="Book Antiqua"/>
                <a:ea typeface="Book Antiqua"/>
                <a:cs typeface="Book Antiqua"/>
                <a:sym typeface="Book Antiqua"/>
              </a:rPr>
              <a:t>"Am I not a Woman and a Sister?" front piece from Authentic Anecdotes of American Slavery, by Lydia Maria Child (Newburyport, Mass., 1838).Library of Congress (http://rs6.loc.gov:8081/cgi-bin/ampage?collId=rbaapc&amp;fileName=05000/rbaapc05000.db&amp;recNum=0</a:t>
            </a:r>
            <a:endParaRPr/>
          </a:p>
        </p:txBody>
      </p:sp>
      <p:pic>
        <p:nvPicPr>
          <p:cNvPr descr="A picture containing text, coin&#10;&#10;Description automatically generated" id="927" name="Google Shape;927;p79"/>
          <p:cNvPicPr preferRelativeResize="0"/>
          <p:nvPr/>
        </p:nvPicPr>
        <p:blipFill rotWithShape="1">
          <a:blip r:embed="rId3">
            <a:alphaModFix/>
          </a:blip>
          <a:srcRect b="0" l="0" r="0" t="0"/>
          <a:stretch/>
        </p:blipFill>
        <p:spPr>
          <a:xfrm>
            <a:off x="1872309" y="841209"/>
            <a:ext cx="4548877" cy="46141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8"/>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Sex and Slavery</a:t>
            </a:r>
            <a:endParaRPr/>
          </a:p>
        </p:txBody>
      </p:sp>
      <p:pic>
        <p:nvPicPr>
          <p:cNvPr descr="A picture containing text, old, outdoor, black&#10;&#10;Description automatically generated" id="182" name="Google Shape;182;p8"/>
          <p:cNvPicPr preferRelativeResize="0"/>
          <p:nvPr>
            <p:ph idx="1" type="body"/>
          </p:nvPr>
        </p:nvPicPr>
        <p:blipFill rotWithShape="1">
          <a:blip r:embed="rId3">
            <a:alphaModFix/>
          </a:blip>
          <a:srcRect b="0" l="0" r="0" t="0"/>
          <a:stretch/>
        </p:blipFill>
        <p:spPr>
          <a:xfrm>
            <a:off x="6892316" y="1840132"/>
            <a:ext cx="3844036" cy="3177736"/>
          </a:xfrm>
          <a:prstGeom prst="rect">
            <a:avLst/>
          </a:prstGeom>
          <a:noFill/>
          <a:ln>
            <a:noFill/>
          </a:ln>
        </p:spPr>
      </p:pic>
      <p:sp>
        <p:nvSpPr>
          <p:cNvPr id="183" name="Google Shape;183;p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84" name="Google Shape;184;p8"/>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Contrast societal view of enslaved women with White women.</a:t>
            </a:r>
            <a:endParaRPr/>
          </a:p>
          <a:p>
            <a:pPr indent="-342900" lvl="0" marL="342900" rtl="0" algn="l">
              <a:spcBef>
                <a:spcPts val="480"/>
              </a:spcBef>
              <a:spcAft>
                <a:spcPts val="0"/>
              </a:spcAft>
              <a:buClr>
                <a:srgbClr val="7F7F7F"/>
              </a:buClr>
              <a:buSzPts val="2400"/>
              <a:buChar char="•"/>
            </a:pPr>
            <a:r>
              <a:rPr lang="en-US"/>
              <a:t>Black women perceived to be innately lustful.</a:t>
            </a:r>
            <a:endParaRPr/>
          </a:p>
          <a:p>
            <a:pPr indent="-342900" lvl="0" marL="342900" rtl="0" algn="l">
              <a:spcBef>
                <a:spcPts val="480"/>
              </a:spcBef>
              <a:spcAft>
                <a:spcPts val="0"/>
              </a:spcAft>
              <a:buClr>
                <a:srgbClr val="7F7F7F"/>
              </a:buClr>
              <a:buSzPts val="2400"/>
              <a:buChar char="•"/>
            </a:pPr>
            <a:r>
              <a:rPr lang="en-US"/>
              <a:t>White women thought of as virtuous and pure. </a:t>
            </a:r>
            <a:endParaRPr/>
          </a:p>
          <a:p>
            <a:pPr indent="-342900" lvl="0" marL="342900" rtl="0" algn="l">
              <a:spcBef>
                <a:spcPts val="480"/>
              </a:spcBef>
              <a:spcAft>
                <a:spcPts val="0"/>
              </a:spcAft>
              <a:buClr>
                <a:srgbClr val="7F7F7F"/>
              </a:buClr>
              <a:buSzPts val="2400"/>
              <a:buChar char="•"/>
            </a:pPr>
            <a:r>
              <a:rPr lang="en-US"/>
              <a:t>White masters raped enslaved Black women.</a:t>
            </a:r>
            <a:endParaRPr/>
          </a:p>
        </p:txBody>
      </p:sp>
      <p:sp>
        <p:nvSpPr>
          <p:cNvPr id="185" name="Google Shape;185;p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86" name="Google Shape;186;p8"/>
          <p:cNvSpPr txBox="1"/>
          <p:nvPr/>
        </p:nvSpPr>
        <p:spPr>
          <a:xfrm>
            <a:off x="711200" y="5826084"/>
            <a:ext cx="5384800"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Jennifer Hallam. “The Slave Experience: Men, Women, and Gender.” </a:t>
            </a:r>
            <a:r>
              <a:rPr i="1" lang="en-US" sz="1100">
                <a:solidFill>
                  <a:schemeClr val="dk1"/>
                </a:solidFill>
                <a:latin typeface="Book Antiqua"/>
                <a:ea typeface="Book Antiqua"/>
                <a:cs typeface="Book Antiqua"/>
                <a:sym typeface="Book Antiqua"/>
              </a:rPr>
              <a:t>Thirteen: Slavery and the Making of America.</a:t>
            </a:r>
            <a:r>
              <a:rPr lang="en-US" sz="1100">
                <a:solidFill>
                  <a:schemeClr val="dk1"/>
                </a:solidFill>
                <a:latin typeface="Book Antiqua"/>
                <a:ea typeface="Book Antiqua"/>
                <a:cs typeface="Book Antiqua"/>
                <a:sym typeface="Book Antiqua"/>
              </a:rPr>
              <a:t> Educational Broadcasting Network, 2004. https://www.thirteen.org/wnet/slavery/experience/gender/history2.html</a:t>
            </a:r>
            <a:endParaRPr/>
          </a:p>
        </p:txBody>
      </p:sp>
      <p:sp>
        <p:nvSpPr>
          <p:cNvPr id="187" name="Google Shape;187;p8"/>
          <p:cNvSpPr txBox="1"/>
          <p:nvPr/>
        </p:nvSpPr>
        <p:spPr>
          <a:xfrm>
            <a:off x="6606283" y="5424755"/>
            <a:ext cx="459254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J. Hatchard and son, “Slaves exposed for sale,” engraving, London, 1825. Library of Congress Prints and Photographs Division. /hdl.loc.gov/loc.pnp/cph.3a17642</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80"/>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7200"/>
              <a:buFont typeface="Book Antiqua"/>
              <a:buNone/>
            </a:pPr>
            <a:r>
              <a:rPr lang="en-US" sz="7200"/>
              <a:t>Women and Abolition</a:t>
            </a:r>
            <a:endParaRPr/>
          </a:p>
        </p:txBody>
      </p:sp>
      <p:sp>
        <p:nvSpPr>
          <p:cNvPr id="933" name="Google Shape;933;p80"/>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t/>
            </a:r>
            <a:endParaRPr/>
          </a:p>
          <a:p>
            <a:pPr indent="0" lvl="0" marL="0" rtl="0" algn="ctr">
              <a:spcBef>
                <a:spcPts val="480"/>
              </a:spcBef>
              <a:spcAft>
                <a:spcPts val="0"/>
              </a:spcAft>
              <a:buClr>
                <a:srgbClr val="888888"/>
              </a:buClr>
              <a:buSzPts val="2400"/>
              <a:buNone/>
            </a:pPr>
            <a:r>
              <a:rPr lang="en-US"/>
              <a:t>The Remedial Herstory Project</a:t>
            </a:r>
            <a:endParaRPr/>
          </a:p>
        </p:txBody>
      </p:sp>
      <p:sp>
        <p:nvSpPr>
          <p:cNvPr id="934" name="Google Shape;934;p8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935" name="Google Shape;935;p8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9" name="Shape 939"/>
        <p:cNvGrpSpPr/>
        <p:nvPr/>
      </p:nvGrpSpPr>
      <p:grpSpPr>
        <a:xfrm>
          <a:off x="0" y="0"/>
          <a:ext cx="0" cy="0"/>
          <a:chOff x="0" y="0"/>
          <a:chExt cx="0" cy="0"/>
        </a:xfrm>
      </p:grpSpPr>
      <p:sp>
        <p:nvSpPr>
          <p:cNvPr id="940" name="Google Shape;940;p81"/>
          <p:cNvSpPr txBox="1"/>
          <p:nvPr>
            <p:ph type="title"/>
          </p:nvPr>
        </p:nvSpPr>
        <p:spPr>
          <a:xfrm>
            <a:off x="609600" y="0"/>
            <a:ext cx="10972800" cy="1191802"/>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Abolition Movement</a:t>
            </a:r>
            <a:endParaRPr/>
          </a:p>
        </p:txBody>
      </p:sp>
      <p:sp>
        <p:nvSpPr>
          <p:cNvPr id="941" name="Google Shape;941;p8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42" name="Google Shape;942;p81"/>
          <p:cNvSpPr txBox="1"/>
          <p:nvPr>
            <p:ph idx="2" type="body"/>
          </p:nvPr>
        </p:nvSpPr>
        <p:spPr>
          <a:xfrm>
            <a:off x="516520" y="1183412"/>
            <a:ext cx="5388864" cy="4964987"/>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Began around 1830, modeled after British effort.</a:t>
            </a:r>
            <a:endParaRPr/>
          </a:p>
          <a:p>
            <a:pPr indent="-342900" lvl="0" marL="342900" rtl="0" algn="l">
              <a:spcBef>
                <a:spcPts val="480"/>
              </a:spcBef>
              <a:spcAft>
                <a:spcPts val="0"/>
              </a:spcAft>
              <a:buClr>
                <a:srgbClr val="7F7F7F"/>
              </a:buClr>
              <a:buSzPts val="2400"/>
              <a:buChar char="•"/>
            </a:pPr>
            <a:r>
              <a:rPr lang="en-US"/>
              <a:t>Abolitionists held campaigns and petitioned governments.</a:t>
            </a:r>
            <a:endParaRPr/>
          </a:p>
          <a:p>
            <a:pPr indent="-342900" lvl="0" marL="342900" rtl="0" algn="l">
              <a:spcBef>
                <a:spcPts val="480"/>
              </a:spcBef>
              <a:spcAft>
                <a:spcPts val="0"/>
              </a:spcAft>
              <a:buClr>
                <a:srgbClr val="7F7F7F"/>
              </a:buClr>
              <a:buSzPts val="2400"/>
              <a:buChar char="•"/>
            </a:pPr>
            <a:r>
              <a:rPr lang="en-US"/>
              <a:t>Women in the abolition movement recognized parallels between the legal condition of slaves and that of women.</a:t>
            </a:r>
            <a:endParaRPr/>
          </a:p>
          <a:p>
            <a:pPr indent="-342900" lvl="0" marL="342900" rtl="0" algn="l">
              <a:spcBef>
                <a:spcPts val="480"/>
              </a:spcBef>
              <a:spcAft>
                <a:spcPts val="0"/>
              </a:spcAft>
              <a:buClr>
                <a:srgbClr val="7F7F7F"/>
              </a:buClr>
              <a:buSzPts val="2400"/>
              <a:buChar char="•"/>
            </a:pPr>
            <a:r>
              <a:rPr lang="en-US"/>
              <a:t>Abolitionist activities affirmed women’s power in enacting political and social change through petitions and public speaking.</a:t>
            </a:r>
            <a:endParaRPr/>
          </a:p>
          <a:p>
            <a:pPr indent="-190500" lvl="0" marL="342900" rtl="0" algn="l">
              <a:spcBef>
                <a:spcPts val="480"/>
              </a:spcBef>
              <a:spcAft>
                <a:spcPts val="0"/>
              </a:spcAft>
              <a:buClr>
                <a:srgbClr val="7F7F7F"/>
              </a:buClr>
              <a:buSzPts val="2400"/>
              <a:buNone/>
            </a:pPr>
            <a:r>
              <a:t/>
            </a:r>
            <a:endParaRPr/>
          </a:p>
        </p:txBody>
      </p:sp>
      <p:sp>
        <p:nvSpPr>
          <p:cNvPr id="943" name="Google Shape;943;p8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44" name="Google Shape;944;p81"/>
          <p:cNvSpPr txBox="1"/>
          <p:nvPr/>
        </p:nvSpPr>
        <p:spPr>
          <a:xfrm>
            <a:off x="6130400" y="5148209"/>
            <a:ext cx="5389033" cy="609600"/>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None/>
            </a:pPr>
            <a:r>
              <a:rPr b="0" lang="en-US" sz="1000">
                <a:solidFill>
                  <a:schemeClr val="dk1"/>
                </a:solidFill>
                <a:latin typeface="Book Antiqua"/>
                <a:ea typeface="Book Antiqua"/>
                <a:cs typeface="Book Antiqua"/>
                <a:sym typeface="Book Antiqua"/>
              </a:rPr>
              <a:t>"Am I not a Woman and a Sister?" front piece from Authentic Anecdotes of American Slavery, by Lydia Maria Child (Newburyport, Mass., 1838).Library of Congress (http://rs6.loc.gov:8081/cgi-bin/ampage?collId=rbaapc&amp;fileName=05000/rbaapc05000.db&amp;recNum=0</a:t>
            </a:r>
            <a:endParaRPr/>
          </a:p>
        </p:txBody>
      </p:sp>
      <p:pic>
        <p:nvPicPr>
          <p:cNvPr descr="A picture containing text, coin&#10;&#10;Description automatically generated" id="945" name="Google Shape;945;p81"/>
          <p:cNvPicPr preferRelativeResize="0"/>
          <p:nvPr/>
        </p:nvPicPr>
        <p:blipFill rotWithShape="1">
          <a:blip r:embed="rId3">
            <a:alphaModFix/>
          </a:blip>
          <a:srcRect b="0" l="0" r="0" t="0"/>
          <a:stretch/>
        </p:blipFill>
        <p:spPr>
          <a:xfrm>
            <a:off x="6886097" y="1289083"/>
            <a:ext cx="3857811" cy="3913187"/>
          </a:xfrm>
          <a:prstGeom prst="rect">
            <a:avLst/>
          </a:prstGeom>
          <a:noFill/>
          <a:ln>
            <a:noFill/>
          </a:ln>
        </p:spPr>
      </p:pic>
      <p:sp>
        <p:nvSpPr>
          <p:cNvPr id="946" name="Google Shape;946;p81"/>
          <p:cNvSpPr txBox="1"/>
          <p:nvPr/>
        </p:nvSpPr>
        <p:spPr>
          <a:xfrm>
            <a:off x="6130400" y="5729957"/>
            <a:ext cx="5971448"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Victoria Elliott. “Abolitionist Practices in the Women’s Rights Movement” from </a:t>
            </a:r>
            <a:r>
              <a:rPr i="1" lang="en-US" sz="1100">
                <a:solidFill>
                  <a:schemeClr val="dk1"/>
                </a:solidFill>
                <a:latin typeface="Book Antiqua"/>
                <a:ea typeface="Book Antiqua"/>
                <a:cs typeface="Book Antiqua"/>
                <a:sym typeface="Book Antiqua"/>
              </a:rPr>
              <a:t>A Great Inheritance:Examining the Relationship between Abolition and the Women's Rights Movement. </a:t>
            </a:r>
            <a:r>
              <a:rPr lang="en-US" sz="1100">
                <a:solidFill>
                  <a:schemeClr val="dk1"/>
                </a:solidFill>
                <a:latin typeface="Book Antiqua"/>
                <a:ea typeface="Book Antiqua"/>
                <a:cs typeface="Book Antiqua"/>
                <a:sym typeface="Book Antiqua"/>
              </a:rPr>
              <a:t>National Parks Service. Last updated November 19, 2020. </a:t>
            </a:r>
            <a:r>
              <a:rPr i="1" lang="en-US" sz="1100">
                <a:solidFill>
                  <a:schemeClr val="dk1"/>
                </a:solidFill>
                <a:latin typeface="Book Antiqua"/>
                <a:ea typeface="Book Antiqua"/>
                <a:cs typeface="Book Antiqua"/>
                <a:sym typeface="Book Antiqua"/>
              </a:rPr>
              <a:t> </a:t>
            </a:r>
            <a:r>
              <a:rPr lang="en-US" sz="1100">
                <a:solidFill>
                  <a:schemeClr val="dk1"/>
                </a:solidFill>
                <a:latin typeface="Book Antiqua"/>
                <a:ea typeface="Book Antiqua"/>
                <a:cs typeface="Book Antiqua"/>
                <a:sym typeface="Book Antiqua"/>
              </a:rPr>
              <a:t>https://www.nps.gov/articles/000/a-great-inheritance-abolitionist-practices-in-the-women-s-rights-movement.htm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42">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82"/>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Free Soilers</a:t>
            </a:r>
            <a:endParaRPr/>
          </a:p>
        </p:txBody>
      </p:sp>
      <p:sp>
        <p:nvSpPr>
          <p:cNvPr id="953" name="Google Shape;953;p82"/>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People that moved westward to influence the vote in western territories, specifically Kansas and Nebraska.</a:t>
            </a:r>
            <a:endParaRPr/>
          </a:p>
          <a:p>
            <a:pPr indent="-342900" lvl="0" marL="342900" rtl="0" algn="l">
              <a:spcBef>
                <a:spcPts val="480"/>
              </a:spcBef>
              <a:spcAft>
                <a:spcPts val="0"/>
              </a:spcAft>
              <a:buClr>
                <a:srgbClr val="7F7F7F"/>
              </a:buClr>
              <a:buSzPts val="2400"/>
              <a:buChar char="•"/>
            </a:pPr>
            <a:r>
              <a:rPr lang="en-US"/>
              <a:t>Saw the Kansas Nebraska Act, which repealed Missouri Compromise and allowed for a popular vote, as a symbol of constant movement of slavery westward.</a:t>
            </a:r>
            <a:endParaRPr/>
          </a:p>
        </p:txBody>
      </p:sp>
      <p:pic>
        <p:nvPicPr>
          <p:cNvPr id="954" name="Google Shape;954;p82"/>
          <p:cNvPicPr preferRelativeResize="0"/>
          <p:nvPr>
            <p:ph idx="4294967295" type="body"/>
          </p:nvPr>
        </p:nvPicPr>
        <p:blipFill rotWithShape="1">
          <a:blip r:embed="rId3">
            <a:alphaModFix/>
          </a:blip>
          <a:srcRect b="0" l="18626" r="18626" t="0"/>
          <a:stretch/>
        </p:blipFill>
        <p:spPr>
          <a:xfrm>
            <a:off x="6146478" y="1809395"/>
            <a:ext cx="5071872" cy="3877056"/>
          </a:xfrm>
          <a:prstGeom prst="rect">
            <a:avLst/>
          </a:prstGeom>
          <a:noFill/>
          <a:ln>
            <a:noFill/>
          </a:ln>
        </p:spPr>
      </p:pic>
      <p:sp>
        <p:nvSpPr>
          <p:cNvPr id="955" name="Google Shape;955;p8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56" name="Google Shape;956;p8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57" name="Google Shape;957;p82"/>
          <p:cNvSpPr txBox="1"/>
          <p:nvPr/>
        </p:nvSpPr>
        <p:spPr>
          <a:xfrm>
            <a:off x="217746" y="5895647"/>
            <a:ext cx="578072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Britannica, T. Editors of Encyclopaedia. "Free-Soil Party." Encyclopedia Britannica, May 21, 2020. https://www.britannica.com/topic/Free-Soil-Party.</a:t>
            </a:r>
            <a:endParaRPr/>
          </a:p>
        </p:txBody>
      </p:sp>
      <p:sp>
        <p:nvSpPr>
          <p:cNvPr id="958" name="Google Shape;958;p82"/>
          <p:cNvSpPr txBox="1"/>
          <p:nvPr/>
        </p:nvSpPr>
        <p:spPr>
          <a:xfrm>
            <a:off x="6146478" y="5696551"/>
            <a:ext cx="5335712" cy="2616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Originally in Harper’s Weekly. https://www.nps.gov/articles/bleedingks.htm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3">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83"/>
          <p:cNvSpPr txBox="1"/>
          <p:nvPr>
            <p:ph type="title"/>
          </p:nvPr>
        </p:nvSpPr>
        <p:spPr>
          <a:xfrm>
            <a:off x="609600" y="0"/>
            <a:ext cx="10972800" cy="1370327"/>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Sarah Mapps Douglass</a:t>
            </a:r>
            <a:endParaRPr/>
          </a:p>
        </p:txBody>
      </p:sp>
      <p:pic>
        <p:nvPicPr>
          <p:cNvPr descr="A book with a flower on it&#10;&#10;Description automatically generated with low confidence" id="964" name="Google Shape;964;p83"/>
          <p:cNvPicPr preferRelativeResize="0"/>
          <p:nvPr>
            <p:ph idx="1" type="body"/>
          </p:nvPr>
        </p:nvPicPr>
        <p:blipFill rotWithShape="1">
          <a:blip r:embed="rId3">
            <a:alphaModFix/>
          </a:blip>
          <a:srcRect b="0" l="28768" r="28874" t="0"/>
          <a:stretch/>
        </p:blipFill>
        <p:spPr>
          <a:xfrm>
            <a:off x="6836937" y="1462994"/>
            <a:ext cx="3637053" cy="4465017"/>
          </a:xfrm>
          <a:prstGeom prst="rect">
            <a:avLst/>
          </a:prstGeom>
          <a:noFill/>
          <a:ln>
            <a:noFill/>
          </a:ln>
        </p:spPr>
      </p:pic>
      <p:sp>
        <p:nvSpPr>
          <p:cNvPr id="965" name="Google Shape;965;p8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66" name="Google Shape;966;p8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67" name="Google Shape;967;p83"/>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A free black woman from Philadelphia.</a:t>
            </a:r>
            <a:endParaRPr/>
          </a:p>
          <a:p>
            <a:pPr indent="-342900" lvl="0" marL="342900" rtl="0" algn="l">
              <a:lnSpc>
                <a:spcPct val="90000"/>
              </a:lnSpc>
              <a:spcBef>
                <a:spcPts val="480"/>
              </a:spcBef>
              <a:spcAft>
                <a:spcPts val="0"/>
              </a:spcAft>
              <a:buClr>
                <a:srgbClr val="7F7F7F"/>
              </a:buClr>
              <a:buSzPts val="2400"/>
              <a:buChar char="•"/>
            </a:pPr>
            <a:r>
              <a:rPr lang="en-US"/>
              <a:t>A Quaker.</a:t>
            </a:r>
            <a:endParaRPr/>
          </a:p>
          <a:p>
            <a:pPr indent="-342900" lvl="0" marL="342900" rtl="0" algn="l">
              <a:lnSpc>
                <a:spcPct val="90000"/>
              </a:lnSpc>
              <a:spcBef>
                <a:spcPts val="480"/>
              </a:spcBef>
              <a:spcAft>
                <a:spcPts val="0"/>
              </a:spcAft>
              <a:buClr>
                <a:srgbClr val="7F7F7F"/>
              </a:buClr>
              <a:buSzPts val="2400"/>
              <a:buChar char="•"/>
            </a:pPr>
            <a:r>
              <a:rPr lang="en-US"/>
              <a:t>Long career educating younger Black girls.</a:t>
            </a:r>
            <a:endParaRPr/>
          </a:p>
          <a:p>
            <a:pPr indent="-342900" lvl="0" marL="342900" rtl="0" algn="l">
              <a:lnSpc>
                <a:spcPct val="90000"/>
              </a:lnSpc>
              <a:spcBef>
                <a:spcPts val="480"/>
              </a:spcBef>
              <a:spcAft>
                <a:spcPts val="0"/>
              </a:spcAft>
              <a:buClr>
                <a:srgbClr val="7F7F7F"/>
              </a:buClr>
              <a:buSzPts val="2400"/>
              <a:buChar char="•"/>
            </a:pPr>
            <a:r>
              <a:rPr lang="en-US"/>
              <a:t>Founding member of Philadelphia Anti-Slavery Society.  </a:t>
            </a:r>
            <a:endParaRPr/>
          </a:p>
          <a:p>
            <a:pPr indent="-342900" lvl="0" marL="342900" rtl="0" algn="l">
              <a:lnSpc>
                <a:spcPct val="90000"/>
              </a:lnSpc>
              <a:spcBef>
                <a:spcPts val="480"/>
              </a:spcBef>
              <a:spcAft>
                <a:spcPts val="0"/>
              </a:spcAft>
              <a:buClr>
                <a:srgbClr val="7F7F7F"/>
              </a:buClr>
              <a:buSzPts val="2400"/>
              <a:buChar char="•"/>
            </a:pPr>
            <a:r>
              <a:rPr lang="en-US"/>
              <a:t>Later attended Philadelphia Medical University.</a:t>
            </a:r>
            <a:endParaRPr/>
          </a:p>
          <a:p>
            <a:pPr indent="-342900" lvl="0" marL="342900" rtl="0" algn="l">
              <a:lnSpc>
                <a:spcPct val="90000"/>
              </a:lnSpc>
              <a:spcBef>
                <a:spcPts val="480"/>
              </a:spcBef>
              <a:spcAft>
                <a:spcPts val="0"/>
              </a:spcAft>
              <a:buClr>
                <a:srgbClr val="7F7F7F"/>
              </a:buClr>
              <a:buSzPts val="2400"/>
              <a:buChar char="•"/>
            </a:pPr>
            <a:r>
              <a:rPr lang="en-US"/>
              <a:t>Her hobby alongside all the teaching and abolition work was painting, pictured at right.</a:t>
            </a:r>
            <a:endParaRPr/>
          </a:p>
        </p:txBody>
      </p:sp>
      <p:sp>
        <p:nvSpPr>
          <p:cNvPr id="968" name="Google Shape;968;p83"/>
          <p:cNvSpPr txBox="1"/>
          <p:nvPr/>
        </p:nvSpPr>
        <p:spPr>
          <a:xfrm>
            <a:off x="5606607" y="5627449"/>
            <a:ext cx="6097712"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rgbClr val="000000"/>
                </a:solidFill>
                <a:latin typeface="Book Antiqua"/>
                <a:ea typeface="Book Antiqua"/>
                <a:cs typeface="Book Antiqua"/>
                <a:sym typeface="Book Antiqua"/>
              </a:rPr>
              <a:t>"I love a flower!" [graphic] / S.M. Douglass. watercolor and gouache, ca. 1833. Library Company of Philadelphia| Print Department| Amy Matilda Cassey album [P.9764.9] https://digital.librarycompany.org/islandora/object/Islandora%3A64975?solr_nav%5Bid%5D=3863331868914ec8e793&amp;solr_nav%5Bpage%5D=0&amp;solr_nav%5Boffset%5D=0</a:t>
            </a:r>
            <a:endParaRPr sz="1200">
              <a:solidFill>
                <a:schemeClr val="dk1"/>
              </a:solidFill>
              <a:latin typeface="Book Antiqua"/>
              <a:ea typeface="Book Antiqua"/>
              <a:cs typeface="Book Antiqua"/>
              <a:sym typeface="Book Antiqua"/>
            </a:endParaRPr>
          </a:p>
        </p:txBody>
      </p:sp>
      <p:sp>
        <p:nvSpPr>
          <p:cNvPr id="969" name="Google Shape;969;p83"/>
          <p:cNvSpPr txBox="1"/>
          <p:nvPr/>
        </p:nvSpPr>
        <p:spPr>
          <a:xfrm>
            <a:off x="556911" y="5928011"/>
            <a:ext cx="525040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"Sarah Mapps Douglass." The Fight for Black Mobility: Traveling to Mid-Century Conventions - Accessed July 7, 2021. https://coloredconventions.org/black-mobility/associated-women/sarah-mapps-douglass/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67">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3" name="Shape 973"/>
        <p:cNvGrpSpPr/>
        <p:nvPr/>
      </p:nvGrpSpPr>
      <p:grpSpPr>
        <a:xfrm>
          <a:off x="0" y="0"/>
          <a:ext cx="0" cy="0"/>
          <a:chOff x="0" y="0"/>
          <a:chExt cx="0" cy="0"/>
        </a:xfrm>
      </p:grpSpPr>
      <p:sp>
        <p:nvSpPr>
          <p:cNvPr id="974" name="Google Shape;974;p84"/>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Harriet Tubman</a:t>
            </a:r>
            <a:endParaRPr/>
          </a:p>
        </p:txBody>
      </p:sp>
      <p:pic>
        <p:nvPicPr>
          <p:cNvPr descr="A sepia picture containing harriet tubman, an older Black woman with a headscarf covering her hair and a big jacket." id="975" name="Google Shape;975;p84"/>
          <p:cNvPicPr preferRelativeResize="0"/>
          <p:nvPr/>
        </p:nvPicPr>
        <p:blipFill rotWithShape="1">
          <a:blip r:embed="rId3">
            <a:alphaModFix/>
          </a:blip>
          <a:srcRect b="30980" l="0" r="-2" t="5981"/>
          <a:stretch/>
        </p:blipFill>
        <p:spPr>
          <a:xfrm>
            <a:off x="6197600" y="1600203"/>
            <a:ext cx="5384800" cy="4525963"/>
          </a:xfrm>
          <a:prstGeom prst="rect">
            <a:avLst/>
          </a:prstGeom>
          <a:noFill/>
          <a:ln>
            <a:noFill/>
          </a:ln>
        </p:spPr>
      </p:pic>
      <p:sp>
        <p:nvSpPr>
          <p:cNvPr id="976" name="Google Shape;976;p8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77" name="Google Shape;977;p8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78" name="Google Shape;978;p84"/>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An escaped slave.</a:t>
            </a:r>
            <a:endParaRPr/>
          </a:p>
          <a:p>
            <a:pPr indent="-342900" lvl="0" marL="342900" rtl="0" algn="l">
              <a:spcBef>
                <a:spcPts val="480"/>
              </a:spcBef>
              <a:spcAft>
                <a:spcPts val="0"/>
              </a:spcAft>
              <a:buClr>
                <a:srgbClr val="7F7F7F"/>
              </a:buClr>
              <a:buSzPts val="2400"/>
              <a:buChar char="•"/>
            </a:pPr>
            <a:r>
              <a:rPr lang="en-US"/>
              <a:t>Born Araminta Ross, she entered a marital union with a free Black man named John Tubman.</a:t>
            </a:r>
            <a:endParaRPr/>
          </a:p>
          <a:p>
            <a:pPr indent="-285750" lvl="1" marL="742950" rtl="0" algn="l">
              <a:spcBef>
                <a:spcPts val="320"/>
              </a:spcBef>
              <a:spcAft>
                <a:spcPts val="0"/>
              </a:spcAft>
              <a:buClr>
                <a:srgbClr val="7F7F7F"/>
              </a:buClr>
              <a:buSzPts val="1600"/>
              <a:buChar char="o"/>
            </a:pPr>
            <a:r>
              <a:rPr lang="en-US"/>
              <a:t>Took his last name and named herself Harriet.</a:t>
            </a:r>
            <a:endParaRPr/>
          </a:p>
          <a:p>
            <a:pPr indent="-342900" lvl="0" marL="342900" rtl="0" algn="l">
              <a:spcBef>
                <a:spcPts val="480"/>
              </a:spcBef>
              <a:spcAft>
                <a:spcPts val="0"/>
              </a:spcAft>
              <a:buClr>
                <a:srgbClr val="7F7F7F"/>
              </a:buClr>
              <a:buSzPts val="2400"/>
              <a:buChar char="•"/>
            </a:pPr>
            <a:r>
              <a:rPr lang="en-US"/>
              <a:t>Made about thirteen missions to rescue over 70 other slaves on the Underground Railroad.</a:t>
            </a:r>
            <a:endParaRPr/>
          </a:p>
          <a:p>
            <a:pPr indent="-342900" lvl="0" marL="342900" rtl="0" algn="l">
              <a:spcBef>
                <a:spcPts val="480"/>
              </a:spcBef>
              <a:spcAft>
                <a:spcPts val="0"/>
              </a:spcAft>
              <a:buClr>
                <a:srgbClr val="7F7F7F"/>
              </a:buClr>
              <a:buSzPts val="2400"/>
              <a:buChar char="•"/>
            </a:pPr>
            <a:r>
              <a:rPr lang="en-US"/>
              <a:t>Served as a spy for the Union (north) in the Civil War.</a:t>
            </a:r>
            <a:endParaRPr/>
          </a:p>
          <a:p>
            <a:pPr indent="-285750" lvl="1" marL="742950" rtl="0" algn="l">
              <a:spcBef>
                <a:spcPts val="320"/>
              </a:spcBef>
              <a:spcAft>
                <a:spcPts val="0"/>
              </a:spcAft>
              <a:buClr>
                <a:srgbClr val="7F7F7F"/>
              </a:buClr>
              <a:buSzPts val="1600"/>
              <a:buChar char="o"/>
            </a:pPr>
            <a:r>
              <a:rPr lang="en-US"/>
              <a:t>Considered first African American woman to serve in the military.</a:t>
            </a:r>
            <a:endParaRPr/>
          </a:p>
        </p:txBody>
      </p:sp>
      <p:sp>
        <p:nvSpPr>
          <p:cNvPr id="979" name="Google Shape;979;p84"/>
          <p:cNvSpPr txBox="1"/>
          <p:nvPr/>
        </p:nvSpPr>
        <p:spPr>
          <a:xfrm>
            <a:off x="5959011" y="6128074"/>
            <a:ext cx="6232989"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100">
                <a:solidFill>
                  <a:srgbClr val="54595D"/>
                </a:solidFill>
                <a:latin typeface="Book Antiqua"/>
                <a:ea typeface="Book Antiqua"/>
                <a:cs typeface="Book Antiqua"/>
                <a:sym typeface="Book Antiqua"/>
              </a:rPr>
              <a:t>Harriet Tubman in 1895. Horatio Seymour Squyer, 1848 - 18 Dec 1905 - National Portrait Gallery. https://en.wikipedia.org/wiki/Harriet_Tubman#/media/File:Harriet_Tubman_1895.jpg</a:t>
            </a:r>
            <a:endParaRPr sz="1100">
              <a:solidFill>
                <a:schemeClr val="dk1"/>
              </a:solidFill>
              <a:latin typeface="Book Antiqua"/>
              <a:ea typeface="Book Antiqua"/>
              <a:cs typeface="Book Antiqua"/>
              <a:sym typeface="Book Antiqua"/>
            </a:endParaRPr>
          </a:p>
        </p:txBody>
      </p:sp>
      <p:sp>
        <p:nvSpPr>
          <p:cNvPr id="980" name="Google Shape;980;p84"/>
          <p:cNvSpPr txBox="1"/>
          <p:nvPr/>
        </p:nvSpPr>
        <p:spPr>
          <a:xfrm>
            <a:off x="517361" y="5981214"/>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Michals, Debra.  "Harriet Tubman."  National Women's History Museum.  2015.  www.womenshistory.org/education-resources/biographies/harriet-tubman.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sp>
        <p:nvSpPr>
          <p:cNvPr id="986" name="Google Shape;986;p85"/>
          <p:cNvSpPr txBox="1"/>
          <p:nvPr>
            <p:ph type="title"/>
          </p:nvPr>
        </p:nvSpPr>
        <p:spPr>
          <a:xfrm>
            <a:off x="609600" y="0"/>
            <a:ext cx="10972800" cy="1140454"/>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Angelina and Sarah Grimke</a:t>
            </a:r>
            <a:endParaRPr/>
          </a:p>
        </p:txBody>
      </p:sp>
      <p:sp>
        <p:nvSpPr>
          <p:cNvPr id="987" name="Google Shape;987;p85"/>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Were raised in South Carolina in a wealthy family with many slaves.</a:t>
            </a:r>
            <a:endParaRPr/>
          </a:p>
          <a:p>
            <a:pPr indent="-342900" lvl="0" marL="342900" rtl="0" algn="l">
              <a:spcBef>
                <a:spcPts val="480"/>
              </a:spcBef>
              <a:spcAft>
                <a:spcPts val="0"/>
              </a:spcAft>
              <a:buClr>
                <a:srgbClr val="7F7F7F"/>
              </a:buClr>
              <a:buSzPts val="2400"/>
              <a:buChar char="•"/>
            </a:pPr>
            <a:r>
              <a:rPr lang="en-US"/>
              <a:t>The Grimke sisters became opposed to slavery after witnessing it.</a:t>
            </a:r>
            <a:endParaRPr/>
          </a:p>
          <a:p>
            <a:pPr indent="-342900" lvl="0" marL="342900" rtl="0" algn="l">
              <a:spcBef>
                <a:spcPts val="480"/>
              </a:spcBef>
              <a:spcAft>
                <a:spcPts val="0"/>
              </a:spcAft>
              <a:buClr>
                <a:srgbClr val="7F7F7F"/>
              </a:buClr>
              <a:buSzPts val="2400"/>
              <a:buChar char="•"/>
            </a:pPr>
            <a:r>
              <a:rPr lang="en-US"/>
              <a:t>Left the south to become an abolitionist in the north.</a:t>
            </a:r>
            <a:endParaRPr/>
          </a:p>
          <a:p>
            <a:pPr indent="-342900" lvl="0" marL="342900" rtl="0" algn="l">
              <a:spcBef>
                <a:spcPts val="480"/>
              </a:spcBef>
              <a:spcAft>
                <a:spcPts val="0"/>
              </a:spcAft>
              <a:buClr>
                <a:srgbClr val="7F7F7F"/>
              </a:buClr>
              <a:buSzPts val="2400"/>
              <a:buChar char="•"/>
            </a:pPr>
            <a:r>
              <a:rPr lang="en-US"/>
              <a:t>Angelina was one of the first women to speak publicly against slavery.</a:t>
            </a:r>
            <a:endParaRPr/>
          </a:p>
          <a:p>
            <a:pPr indent="-342900" lvl="0" marL="342900" rtl="0" algn="l">
              <a:spcBef>
                <a:spcPts val="480"/>
              </a:spcBef>
              <a:spcAft>
                <a:spcPts val="0"/>
              </a:spcAft>
              <a:buClr>
                <a:srgbClr val="7F7F7F"/>
              </a:buClr>
              <a:buSzPts val="2400"/>
              <a:buChar char="•"/>
            </a:pPr>
            <a:r>
              <a:rPr lang="en-US"/>
              <a:t>Also part of women’s rights movement.</a:t>
            </a:r>
            <a:endParaRPr/>
          </a:p>
        </p:txBody>
      </p:sp>
      <p:pic>
        <p:nvPicPr>
          <p:cNvPr id="988" name="Google Shape;988;p85"/>
          <p:cNvPicPr preferRelativeResize="0"/>
          <p:nvPr>
            <p:ph idx="4294967295" type="body"/>
          </p:nvPr>
        </p:nvPicPr>
        <p:blipFill rotWithShape="1">
          <a:blip r:embed="rId3">
            <a:alphaModFix/>
          </a:blip>
          <a:srcRect b="0" l="-23935" r="-23934" t="0"/>
          <a:stretch/>
        </p:blipFill>
        <p:spPr>
          <a:xfrm>
            <a:off x="6193535" y="1370327"/>
            <a:ext cx="5071872" cy="4756153"/>
          </a:xfrm>
          <a:prstGeom prst="rect">
            <a:avLst/>
          </a:prstGeom>
          <a:noFill/>
          <a:ln>
            <a:noFill/>
          </a:ln>
        </p:spPr>
      </p:pic>
      <p:sp>
        <p:nvSpPr>
          <p:cNvPr id="989" name="Google Shape;989;p8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990" name="Google Shape;990;p8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991" name="Google Shape;991;p85"/>
          <p:cNvSpPr txBox="1"/>
          <p:nvPr/>
        </p:nvSpPr>
        <p:spPr>
          <a:xfrm>
            <a:off x="6321755" y="6126480"/>
            <a:ext cx="4943652"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Angeline Grimke, wood engraving. BIOG FILE - GRIMKÉ, ANGELINA EMILY, 1805-1879 [item] [P&amp;P]. Library of Congress Prints and Photographs Division, Washington, D.C. http://hdl.loc.gov/loc.pnp/cph.3a03341</a:t>
            </a:r>
            <a:endParaRPr/>
          </a:p>
        </p:txBody>
      </p:sp>
      <p:sp>
        <p:nvSpPr>
          <p:cNvPr id="992" name="Google Shape;992;p85"/>
          <p:cNvSpPr txBox="1"/>
          <p:nvPr/>
        </p:nvSpPr>
        <p:spPr>
          <a:xfrm>
            <a:off x="487680" y="5896607"/>
            <a:ext cx="6097712"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Book Antiqua"/>
                <a:ea typeface="Book Antiqua"/>
                <a:cs typeface="Book Antiqua"/>
                <a:sym typeface="Book Antiqua"/>
              </a:rPr>
              <a:t>Michals, Debra.  "Angelina Grimke Weld."  National Women's History Museum.  2015.  www.womenshistory.org/education-resources/biographies/angelina-grimke-weld.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87">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86"/>
          <p:cNvSpPr txBox="1"/>
          <p:nvPr>
            <p:ph type="title"/>
          </p:nvPr>
        </p:nvSpPr>
        <p:spPr>
          <a:xfrm>
            <a:off x="609600" y="224236"/>
            <a:ext cx="10972800" cy="914400"/>
          </a:xfrm>
          <a:prstGeom prst="rect">
            <a:avLst/>
          </a:prstGeom>
          <a:noFill/>
          <a:ln>
            <a:noFill/>
          </a:ln>
        </p:spPr>
        <p:txBody>
          <a:bodyPr anchorCtr="0" anchor="ctr" bIns="45700" lIns="91425" spcFirstLastPara="1" rIns="91425" wrap="square" tIns="45700">
            <a:noAutofit/>
          </a:bodyPr>
          <a:lstStyle/>
          <a:p>
            <a:pPr indent="0" lvl="0" marL="0" rtl="0" algn="ctr">
              <a:lnSpc>
                <a:spcPct val="145000"/>
              </a:lnSpc>
              <a:spcBef>
                <a:spcPts val="0"/>
              </a:spcBef>
              <a:spcAft>
                <a:spcPts val="0"/>
              </a:spcAft>
              <a:buClr>
                <a:schemeClr val="dk2"/>
              </a:buClr>
              <a:buSzPts val="4000"/>
              <a:buFont typeface="Book Antiqua"/>
              <a:buNone/>
            </a:pPr>
            <a:r>
              <a:rPr lang="en-US" sz="4000"/>
              <a:t>Racism and Sexism in Anti-Slavery Movement</a:t>
            </a:r>
            <a:endParaRPr/>
          </a:p>
        </p:txBody>
      </p:sp>
      <p:sp>
        <p:nvSpPr>
          <p:cNvPr id="999" name="Google Shape;999;p86"/>
          <p:cNvSpPr txBox="1"/>
          <p:nvPr>
            <p:ph idx="1" type="body"/>
          </p:nvPr>
        </p:nvSpPr>
        <p:spPr>
          <a:xfrm>
            <a:off x="6197600" y="1407560"/>
            <a:ext cx="5384800" cy="3626778"/>
          </a:xfrm>
          <a:prstGeom prst="rect">
            <a:avLst/>
          </a:prstGeom>
          <a:noFill/>
          <a:ln>
            <a:noFill/>
          </a:ln>
        </p:spPr>
        <p:txBody>
          <a:bodyPr anchorCtr="0" anchor="t" bIns="45700" lIns="91425" spcFirstLastPara="1" rIns="91425" wrap="square" tIns="45700">
            <a:normAutofit fontScale="92500"/>
          </a:bodyPr>
          <a:lstStyle/>
          <a:p>
            <a:pPr indent="-342900" lvl="0" marL="342900" rtl="0" algn="l">
              <a:spcBef>
                <a:spcPts val="0"/>
              </a:spcBef>
              <a:spcAft>
                <a:spcPts val="0"/>
              </a:spcAft>
              <a:buClr>
                <a:srgbClr val="7F7F7F"/>
              </a:buClr>
              <a:buSzPct val="100000"/>
              <a:buChar char="•"/>
            </a:pPr>
            <a:r>
              <a:rPr lang="en-US"/>
              <a:t>Both white and black women were excluded from full membership in the American Anti-Slavery Society until 1840.</a:t>
            </a:r>
            <a:endParaRPr/>
          </a:p>
          <a:p>
            <a:pPr indent="-342900" lvl="0" marL="342900" rtl="0" algn="l">
              <a:spcBef>
                <a:spcPts val="444"/>
              </a:spcBef>
              <a:spcAft>
                <a:spcPts val="0"/>
              </a:spcAft>
              <a:buClr>
                <a:srgbClr val="7F7F7F"/>
              </a:buClr>
              <a:buSzPct val="100000"/>
              <a:buChar char="•"/>
            </a:pPr>
            <a:r>
              <a:rPr lang="en-US"/>
              <a:t>Women responded by forming their own separate female auxiliaries—by 1838, over 100 existed.</a:t>
            </a:r>
            <a:endParaRPr/>
          </a:p>
          <a:p>
            <a:pPr indent="-342900" lvl="0" marL="342900" rtl="0" algn="l">
              <a:spcBef>
                <a:spcPts val="444"/>
              </a:spcBef>
              <a:spcAft>
                <a:spcPts val="0"/>
              </a:spcAft>
              <a:buClr>
                <a:srgbClr val="7F7F7F"/>
              </a:buClr>
              <a:buSzPct val="100000"/>
              <a:buChar char="•"/>
            </a:pPr>
            <a:r>
              <a:rPr lang="en-US"/>
              <a:t>1840: The World Anti-Slavery Society denied women delegates the right to speak.</a:t>
            </a:r>
            <a:endParaRPr/>
          </a:p>
          <a:p>
            <a:pPr indent="-201930" lvl="0" marL="342900" rtl="0" algn="l">
              <a:spcBef>
                <a:spcPts val="444"/>
              </a:spcBef>
              <a:spcAft>
                <a:spcPts val="0"/>
              </a:spcAft>
              <a:buClr>
                <a:srgbClr val="7F7F7F"/>
              </a:buClr>
              <a:buSzPct val="100000"/>
              <a:buNone/>
            </a:pPr>
            <a:r>
              <a:t/>
            </a:r>
            <a:endParaRPr/>
          </a:p>
        </p:txBody>
      </p:sp>
      <p:sp>
        <p:nvSpPr>
          <p:cNvPr id="1000" name="Google Shape;1000;p8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01" name="Google Shape;1001;p8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02" name="Google Shape;1002;p86"/>
          <p:cNvSpPr txBox="1"/>
          <p:nvPr/>
        </p:nvSpPr>
        <p:spPr>
          <a:xfrm>
            <a:off x="6291189" y="5586912"/>
            <a:ext cx="5849150"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Victoria Elliott. “Abolitionist Practices in the Women’s Rights Movement” from </a:t>
            </a:r>
            <a:r>
              <a:rPr i="1" lang="en-US" sz="1100">
                <a:solidFill>
                  <a:schemeClr val="dk1"/>
                </a:solidFill>
                <a:latin typeface="Book Antiqua"/>
                <a:ea typeface="Book Antiqua"/>
                <a:cs typeface="Book Antiqua"/>
                <a:sym typeface="Book Antiqua"/>
              </a:rPr>
              <a:t>A Great Inheritance:Examining the Relationship between Abolition and the Women's Rights Movement. </a:t>
            </a:r>
            <a:r>
              <a:rPr lang="en-US" sz="1100">
                <a:solidFill>
                  <a:schemeClr val="dk1"/>
                </a:solidFill>
                <a:latin typeface="Book Antiqua"/>
                <a:ea typeface="Book Antiqua"/>
                <a:cs typeface="Book Antiqua"/>
                <a:sym typeface="Book Antiqua"/>
              </a:rPr>
              <a:t>National Parks Service. Last updated November 19, 2020. </a:t>
            </a:r>
            <a:r>
              <a:rPr i="1" lang="en-US" sz="1100">
                <a:solidFill>
                  <a:schemeClr val="dk1"/>
                </a:solidFill>
                <a:latin typeface="Book Antiqua"/>
                <a:ea typeface="Book Antiqua"/>
                <a:cs typeface="Book Antiqua"/>
                <a:sym typeface="Book Antiqua"/>
              </a:rPr>
              <a:t> </a:t>
            </a:r>
            <a:r>
              <a:rPr lang="en-US" sz="1100">
                <a:solidFill>
                  <a:schemeClr val="dk1"/>
                </a:solidFill>
                <a:latin typeface="Book Antiqua"/>
                <a:ea typeface="Book Antiqua"/>
                <a:cs typeface="Book Antiqua"/>
                <a:sym typeface="Book Antiqua"/>
              </a:rPr>
              <a:t>https://www.nps.gov/articles/000/a-great-inheritance-abolitionist-practices-in-the-women-s-rights-movement.htm</a:t>
            </a:r>
            <a:endParaRPr/>
          </a:p>
        </p:txBody>
      </p:sp>
      <p:pic>
        <p:nvPicPr>
          <p:cNvPr descr="Abolition &amp;amp; Suffrage | Not For Ourselves Alone | Ken Burns | PBS" id="1003" name="Google Shape;1003;p86"/>
          <p:cNvPicPr preferRelativeResize="0"/>
          <p:nvPr>
            <p:ph idx="2" type="body"/>
          </p:nvPr>
        </p:nvPicPr>
        <p:blipFill rotWithShape="1">
          <a:blip r:embed="rId3">
            <a:alphaModFix/>
          </a:blip>
          <a:srcRect b="0" l="0" r="0" t="0"/>
          <a:stretch/>
        </p:blipFill>
        <p:spPr>
          <a:xfrm>
            <a:off x="277402" y="1705135"/>
            <a:ext cx="5389562" cy="3031628"/>
          </a:xfrm>
          <a:prstGeom prst="rect">
            <a:avLst/>
          </a:prstGeom>
          <a:noFill/>
          <a:ln>
            <a:noFill/>
          </a:ln>
        </p:spPr>
      </p:pic>
      <p:sp>
        <p:nvSpPr>
          <p:cNvPr id="1004" name="Google Shape;1004;p86"/>
          <p:cNvSpPr/>
          <p:nvPr/>
        </p:nvSpPr>
        <p:spPr>
          <a:xfrm>
            <a:off x="277402" y="5601326"/>
            <a:ext cx="60960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400">
                <a:solidFill>
                  <a:schemeClr val="dk1"/>
                </a:solidFill>
                <a:latin typeface="Book Antiqua"/>
                <a:ea typeface="Book Antiqua"/>
                <a:cs typeface="Book Antiqua"/>
                <a:sym typeface="Book Antiqua"/>
              </a:rPr>
              <a:t>https://www.pbs.org/kenburns/not-for-ourselves-alone/abolition-suffrage/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99">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87"/>
          <p:cNvSpPr txBox="1"/>
          <p:nvPr>
            <p:ph type="title"/>
          </p:nvPr>
        </p:nvSpPr>
        <p:spPr>
          <a:xfrm>
            <a:off x="609600" y="0"/>
            <a:ext cx="10972800" cy="1244061"/>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Clarina Irene Howard Nichols</a:t>
            </a:r>
            <a:endParaRPr/>
          </a:p>
        </p:txBody>
      </p:sp>
      <p:sp>
        <p:nvSpPr>
          <p:cNvPr id="1011" name="Google Shape;1011;p87"/>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Participation in the Anti-Slavery movement helped women develop public-speaking and argumentative skills that carried over into the women’s rights movement.</a:t>
            </a:r>
            <a:endParaRPr/>
          </a:p>
          <a:p>
            <a:pPr indent="-342900" lvl="0" marL="342900" rtl="0" algn="l">
              <a:spcBef>
                <a:spcPts val="480"/>
              </a:spcBef>
              <a:spcAft>
                <a:spcPts val="0"/>
              </a:spcAft>
              <a:buClr>
                <a:srgbClr val="7F7F7F"/>
              </a:buClr>
              <a:buSzPts val="2400"/>
              <a:buChar char="•"/>
            </a:pPr>
            <a:r>
              <a:rPr lang="en-US"/>
              <a:t>Moved to Kansas and saw slavery firsthand.</a:t>
            </a:r>
            <a:endParaRPr/>
          </a:p>
          <a:p>
            <a:pPr indent="-342900" lvl="0" marL="342900" rtl="0" algn="l">
              <a:spcBef>
                <a:spcPts val="480"/>
              </a:spcBef>
              <a:spcAft>
                <a:spcPts val="0"/>
              </a:spcAft>
              <a:buClr>
                <a:srgbClr val="7F7F7F"/>
              </a:buClr>
              <a:buSzPts val="2400"/>
              <a:buChar char="•"/>
            </a:pPr>
            <a:r>
              <a:rPr lang="en-US"/>
              <a:t>Involved in Underground Railroad stops in Quindaro, KS.</a:t>
            </a:r>
            <a:endParaRPr/>
          </a:p>
        </p:txBody>
      </p:sp>
      <p:sp>
        <p:nvSpPr>
          <p:cNvPr id="1012" name="Google Shape;1012;p8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13" name="Google Shape;1013;p8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14" name="Google Shape;1014;p87"/>
          <p:cNvSpPr txBox="1"/>
          <p:nvPr/>
        </p:nvSpPr>
        <p:spPr>
          <a:xfrm>
            <a:off x="487680" y="6041205"/>
            <a:ext cx="6097712"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Portrait of Clarina Irene Howard Nichols, CA. 1845-1860. Kansas State Historical Society, DaRT ID 7787. https://www.kansasmemory.org/item/7787</a:t>
            </a:r>
            <a:endParaRPr/>
          </a:p>
        </p:txBody>
      </p:sp>
      <p:pic>
        <p:nvPicPr>
          <p:cNvPr descr="A picture containing text, posing&#10;&#10;Description automatically generated" id="1015" name="Google Shape;1015;p87"/>
          <p:cNvPicPr preferRelativeResize="0"/>
          <p:nvPr>
            <p:ph idx="2" type="body"/>
          </p:nvPr>
        </p:nvPicPr>
        <p:blipFill rotWithShape="1">
          <a:blip r:embed="rId3">
            <a:alphaModFix/>
          </a:blip>
          <a:srcRect b="0" l="0" r="0" t="0"/>
          <a:stretch/>
        </p:blipFill>
        <p:spPr>
          <a:xfrm>
            <a:off x="1527826" y="1244061"/>
            <a:ext cx="3278350" cy="4779834"/>
          </a:xfrm>
          <a:prstGeom prst="rect">
            <a:avLst/>
          </a:prstGeom>
          <a:noFill/>
          <a:ln>
            <a:noFill/>
          </a:ln>
        </p:spPr>
      </p:pic>
      <p:sp>
        <p:nvSpPr>
          <p:cNvPr id="1016" name="Google Shape;1016;p87"/>
          <p:cNvSpPr txBox="1"/>
          <p:nvPr/>
        </p:nvSpPr>
        <p:spPr>
          <a:xfrm>
            <a:off x="5947627" y="5341014"/>
            <a:ext cx="5634773"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Oertel, Kristin T. “Clarina Howard Nichols, Pioneer Abolitionist and Suffragist.” National Parks Service. https://www.nps.gov/articles/000/clarina-howard-nichols.htm</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sp>
        <p:nvSpPr>
          <p:cNvPr id="1021" name="Google Shape;1021;p88"/>
          <p:cNvSpPr txBox="1"/>
          <p:nvPr>
            <p:ph type="title"/>
          </p:nvPr>
        </p:nvSpPr>
        <p:spPr>
          <a:xfrm>
            <a:off x="609600" y="0"/>
            <a:ext cx="10972800" cy="1271239"/>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Sojourner Truth</a:t>
            </a:r>
            <a:endParaRPr/>
          </a:p>
        </p:txBody>
      </p:sp>
      <p:sp>
        <p:nvSpPr>
          <p:cNvPr id="1022" name="Google Shape;1022;p88"/>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Slave that escaped.</a:t>
            </a:r>
            <a:endParaRPr/>
          </a:p>
          <a:p>
            <a:pPr indent="-342900" lvl="0" marL="342900" rtl="0" algn="l">
              <a:spcBef>
                <a:spcPts val="480"/>
              </a:spcBef>
              <a:spcAft>
                <a:spcPts val="0"/>
              </a:spcAft>
              <a:buClr>
                <a:srgbClr val="7F7F7F"/>
              </a:buClr>
              <a:buSzPts val="2400"/>
              <a:buChar char="•"/>
            </a:pPr>
            <a:r>
              <a:rPr lang="en-US"/>
              <a:t>Sued and won for her child, first ever to win.</a:t>
            </a:r>
            <a:endParaRPr/>
          </a:p>
          <a:p>
            <a:pPr indent="-342900" lvl="0" marL="342900" rtl="0" algn="l">
              <a:spcBef>
                <a:spcPts val="480"/>
              </a:spcBef>
              <a:spcAft>
                <a:spcPts val="0"/>
              </a:spcAft>
              <a:buClr>
                <a:srgbClr val="7F7F7F"/>
              </a:buClr>
              <a:buSzPts val="2400"/>
              <a:buChar char="•"/>
            </a:pPr>
            <a:r>
              <a:rPr lang="en-US"/>
              <a:t>Becomes important in woman suffrage.</a:t>
            </a:r>
            <a:endParaRPr/>
          </a:p>
          <a:p>
            <a:pPr indent="-342900" lvl="0" marL="342900" rtl="0" algn="l">
              <a:spcBef>
                <a:spcPts val="480"/>
              </a:spcBef>
              <a:spcAft>
                <a:spcPts val="0"/>
              </a:spcAft>
              <a:buClr>
                <a:srgbClr val="7F7F7F"/>
              </a:buClr>
              <a:buSzPts val="2400"/>
              <a:buChar char="•"/>
            </a:pPr>
            <a:r>
              <a:rPr lang="en-US"/>
              <a:t>Though unable to read or write, she sells her photographs (“Shadow”) because she “</a:t>
            </a:r>
            <a:r>
              <a:rPr b="0" i="0" lang="en-US"/>
              <a:t>used to be sold for other people’s benefit, but now she sold herself for her own.”</a:t>
            </a:r>
            <a:endParaRPr/>
          </a:p>
        </p:txBody>
      </p:sp>
      <p:sp>
        <p:nvSpPr>
          <p:cNvPr id="1023" name="Google Shape;1023;p8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24" name="Google Shape;1024;p8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25" name="Google Shape;1025;p88"/>
          <p:cNvSpPr txBox="1"/>
          <p:nvPr/>
        </p:nvSpPr>
        <p:spPr>
          <a:xfrm>
            <a:off x="217746" y="5810529"/>
            <a:ext cx="5480527"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Abolition Seminar. “Women and Abolitionism.” Library Company of Philadelphia and NEH. https://www.abolitionseminar.org/women-and-abolitionism/</a:t>
            </a:r>
            <a:endParaRPr/>
          </a:p>
        </p:txBody>
      </p:sp>
      <p:pic>
        <p:nvPicPr>
          <p:cNvPr descr="A person sitting in a chair&#10;&#10;Description automatically generated with low confidence" id="1026" name="Google Shape;1026;p88"/>
          <p:cNvPicPr preferRelativeResize="0"/>
          <p:nvPr/>
        </p:nvPicPr>
        <p:blipFill rotWithShape="1">
          <a:blip r:embed="rId3">
            <a:alphaModFix/>
          </a:blip>
          <a:srcRect b="0" l="0" r="0" t="0"/>
          <a:stretch/>
        </p:blipFill>
        <p:spPr>
          <a:xfrm>
            <a:off x="6786225" y="1229627"/>
            <a:ext cx="3797300" cy="5267425"/>
          </a:xfrm>
          <a:prstGeom prst="rect">
            <a:avLst/>
          </a:prstGeom>
          <a:noFill/>
          <a:ln>
            <a:noFill/>
          </a:ln>
        </p:spPr>
      </p:pic>
      <p:sp>
        <p:nvSpPr>
          <p:cNvPr id="1027" name="Google Shape;1027;p88"/>
          <p:cNvSpPr txBox="1"/>
          <p:nvPr/>
        </p:nvSpPr>
        <p:spPr>
          <a:xfrm>
            <a:off x="5300594" y="6430110"/>
            <a:ext cx="6768561" cy="4154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50">
                <a:solidFill>
                  <a:schemeClr val="dk1"/>
                </a:solidFill>
                <a:latin typeface="Book Antiqua"/>
                <a:ea typeface="Book Antiqua"/>
                <a:cs typeface="Book Antiqua"/>
                <a:sym typeface="Book Antiqua"/>
              </a:rPr>
              <a:t>Randall Studio, </a:t>
            </a:r>
            <a:r>
              <a:rPr i="1" lang="en-US" sz="1050">
                <a:solidFill>
                  <a:schemeClr val="dk1"/>
                </a:solidFill>
                <a:latin typeface="Book Antiqua"/>
                <a:ea typeface="Book Antiqua"/>
                <a:cs typeface="Book Antiqua"/>
                <a:sym typeface="Book Antiqua"/>
              </a:rPr>
              <a:t>Portrait of Sojourner Truth, ca</a:t>
            </a:r>
            <a:r>
              <a:rPr lang="en-US" sz="1050">
                <a:solidFill>
                  <a:schemeClr val="dk1"/>
                </a:solidFill>
                <a:latin typeface="Book Antiqua"/>
                <a:ea typeface="Book Antiqua"/>
                <a:cs typeface="Book Antiqua"/>
                <a:sym typeface="Book Antiqua"/>
              </a:rPr>
              <a:t>. 1870. https://en.wikipedia.org/wiki/Sojourner_Truth#/media/File:Sojourner_Truth,_1870_(cropped,_restored).jpg</a:t>
            </a:r>
            <a:endParaRPr sz="1050">
              <a:solidFill>
                <a:schemeClr val="dk1"/>
              </a:solidFill>
              <a:latin typeface="Book Antiqua"/>
              <a:ea typeface="Book Antiqua"/>
              <a:cs typeface="Book Antiqua"/>
              <a:sym typeface="Book Antiqua"/>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2" name="Shape 1032"/>
        <p:cNvGrpSpPr/>
        <p:nvPr/>
      </p:nvGrpSpPr>
      <p:grpSpPr>
        <a:xfrm>
          <a:off x="0" y="0"/>
          <a:ext cx="0" cy="0"/>
          <a:chOff x="0" y="0"/>
          <a:chExt cx="0" cy="0"/>
        </a:xfrm>
      </p:grpSpPr>
      <p:sp>
        <p:nvSpPr>
          <p:cNvPr id="1033" name="Google Shape;1033;p89"/>
          <p:cNvSpPr txBox="1"/>
          <p:nvPr>
            <p:ph type="title"/>
          </p:nvPr>
        </p:nvSpPr>
        <p:spPr>
          <a:xfrm>
            <a:off x="-1" y="-513897"/>
            <a:ext cx="12192000" cy="1802832"/>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Frances Ellen Watkins Harper</a:t>
            </a:r>
            <a:endParaRPr/>
          </a:p>
        </p:txBody>
      </p:sp>
      <p:pic>
        <p:nvPicPr>
          <p:cNvPr descr="A picture containing text, person, person, wearing&#10;&#10;Description automatically generated" id="1034" name="Google Shape;1034;p89"/>
          <p:cNvPicPr preferRelativeResize="0"/>
          <p:nvPr>
            <p:ph idx="1" type="body"/>
          </p:nvPr>
        </p:nvPicPr>
        <p:blipFill rotWithShape="1">
          <a:blip r:embed="rId3">
            <a:alphaModFix/>
          </a:blip>
          <a:srcRect b="0" l="0" r="0" t="0"/>
          <a:stretch/>
        </p:blipFill>
        <p:spPr>
          <a:xfrm>
            <a:off x="6966466" y="1288935"/>
            <a:ext cx="3847068" cy="4525963"/>
          </a:xfrm>
          <a:prstGeom prst="rect">
            <a:avLst/>
          </a:prstGeom>
          <a:noFill/>
          <a:ln>
            <a:noFill/>
          </a:ln>
        </p:spPr>
      </p:pic>
      <p:sp>
        <p:nvSpPr>
          <p:cNvPr id="1035" name="Google Shape;1035;p8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36" name="Google Shape;1036;p8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37" name="Google Shape;1037;p89"/>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fontScale="92500"/>
          </a:bodyPr>
          <a:lstStyle/>
          <a:p>
            <a:pPr indent="-342900" lvl="0" marL="342900" rtl="0" algn="l">
              <a:spcBef>
                <a:spcPts val="0"/>
              </a:spcBef>
              <a:spcAft>
                <a:spcPts val="0"/>
              </a:spcAft>
              <a:buClr>
                <a:srgbClr val="7F7F7F"/>
              </a:buClr>
              <a:buSzPct val="100000"/>
              <a:buChar char="•"/>
            </a:pPr>
            <a:r>
              <a:rPr lang="en-US"/>
              <a:t>Born to free African American parents. </a:t>
            </a:r>
            <a:endParaRPr/>
          </a:p>
          <a:p>
            <a:pPr indent="-342900" lvl="0" marL="342900" rtl="0" algn="l">
              <a:spcBef>
                <a:spcPts val="444"/>
              </a:spcBef>
              <a:spcAft>
                <a:spcPts val="0"/>
              </a:spcAft>
              <a:buClr>
                <a:srgbClr val="7F7F7F"/>
              </a:buClr>
              <a:buSzPct val="100000"/>
              <a:buChar char="•"/>
            </a:pPr>
            <a:r>
              <a:rPr lang="en-US"/>
              <a:t>Author, abolitionist, and reformer.</a:t>
            </a:r>
            <a:endParaRPr/>
          </a:p>
          <a:p>
            <a:pPr indent="-342900" lvl="0" marL="342900" rtl="0" algn="l">
              <a:spcBef>
                <a:spcPts val="444"/>
              </a:spcBef>
              <a:spcAft>
                <a:spcPts val="0"/>
              </a:spcAft>
              <a:buClr>
                <a:srgbClr val="7F7F7F"/>
              </a:buClr>
              <a:buSzPct val="100000"/>
              <a:buChar char="•"/>
            </a:pPr>
            <a:r>
              <a:rPr lang="en-US"/>
              <a:t>Wrote poems for anti-slavery newspapers.</a:t>
            </a:r>
            <a:endParaRPr/>
          </a:p>
          <a:p>
            <a:pPr indent="-342900" lvl="0" marL="342900" rtl="0" algn="l">
              <a:spcBef>
                <a:spcPts val="444"/>
              </a:spcBef>
              <a:spcAft>
                <a:spcPts val="0"/>
              </a:spcAft>
              <a:buClr>
                <a:srgbClr val="7F7F7F"/>
              </a:buClr>
              <a:buSzPct val="100000"/>
              <a:buChar char="•"/>
            </a:pPr>
            <a:r>
              <a:rPr lang="en-US"/>
              <a:t>First Black woman to publish a short story in America.</a:t>
            </a:r>
            <a:endParaRPr/>
          </a:p>
          <a:p>
            <a:pPr indent="-342900" lvl="0" marL="342900" rtl="0" algn="l">
              <a:spcBef>
                <a:spcPts val="444"/>
              </a:spcBef>
              <a:spcAft>
                <a:spcPts val="0"/>
              </a:spcAft>
              <a:buClr>
                <a:srgbClr val="7F7F7F"/>
              </a:buClr>
              <a:buSzPct val="100000"/>
              <a:buChar char="•"/>
            </a:pPr>
            <a:r>
              <a:rPr lang="en-US"/>
              <a:t>Spoke at 1866 National Woman’s Rights Convention about double burden of being Black and a woman.</a:t>
            </a:r>
            <a:endParaRPr/>
          </a:p>
          <a:p>
            <a:pPr indent="-342900" lvl="0" marL="342900" rtl="0" algn="l">
              <a:spcBef>
                <a:spcPts val="444"/>
              </a:spcBef>
              <a:spcAft>
                <a:spcPts val="0"/>
              </a:spcAft>
              <a:buClr>
                <a:srgbClr val="7F7F7F"/>
              </a:buClr>
              <a:buSzPct val="100000"/>
              <a:buChar char="•"/>
            </a:pPr>
            <a:r>
              <a:rPr lang="en-US"/>
              <a:t>Co-founded National Association of Colored Women’s Clubs.</a:t>
            </a:r>
            <a:endParaRPr/>
          </a:p>
        </p:txBody>
      </p:sp>
      <p:sp>
        <p:nvSpPr>
          <p:cNvPr id="1038" name="Google Shape;1038;p89"/>
          <p:cNvSpPr txBox="1"/>
          <p:nvPr/>
        </p:nvSpPr>
        <p:spPr>
          <a:xfrm>
            <a:off x="6926729" y="5925466"/>
            <a:ext cx="3847068"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Frances Ellen Watkins Harper, -1911. , 1872. Photograph. https://www.loc.gov/item/2002698208/.</a:t>
            </a:r>
            <a:endParaRPr/>
          </a:p>
        </p:txBody>
      </p:sp>
      <p:sp>
        <p:nvSpPr>
          <p:cNvPr id="1039" name="Google Shape;1039;p89"/>
          <p:cNvSpPr txBox="1"/>
          <p:nvPr/>
        </p:nvSpPr>
        <p:spPr>
          <a:xfrm>
            <a:off x="364035" y="5871604"/>
            <a:ext cx="6490010" cy="53860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Alexander, Kerri Lee. “Frances Ellen Watkins Harper.” National Women’s History Museum. 2020. www.womenshistory.org/education-resources/biographies/frances-ellen-watkins-harper</a:t>
            </a:r>
            <a:r>
              <a:rPr lang="en-US" sz="1800">
                <a:solidFill>
                  <a:schemeClr val="dk1"/>
                </a:solidFill>
                <a:latin typeface="Book Antiqua"/>
                <a:ea typeface="Book Antiqua"/>
                <a:cs typeface="Book Antiqua"/>
                <a:sym typeface="Book Antiqua"/>
              </a:rPr>
              <a:t>.</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9"/>
          <p:cNvSpPr txBox="1"/>
          <p:nvPr>
            <p:ph type="title"/>
          </p:nvPr>
        </p:nvSpPr>
        <p:spPr>
          <a:xfrm>
            <a:off x="914400" y="285422"/>
            <a:ext cx="10668000" cy="9906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Phillis Wheatley</a:t>
            </a:r>
            <a:endParaRPr/>
          </a:p>
        </p:txBody>
      </p:sp>
      <p:sp>
        <p:nvSpPr>
          <p:cNvPr id="194" name="Google Shape;194;p9"/>
          <p:cNvSpPr txBox="1"/>
          <p:nvPr>
            <p:ph idx="1" type="body"/>
          </p:nvPr>
        </p:nvSpPr>
        <p:spPr>
          <a:xfrm>
            <a:off x="6350000" y="1285400"/>
            <a:ext cx="5232400" cy="4572000"/>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rgbClr val="7F7F7F"/>
              </a:buClr>
              <a:buSzPts val="2400"/>
              <a:buChar char="•"/>
            </a:pPr>
            <a:r>
              <a:rPr lang="en-US"/>
              <a:t>Born in and taken from Senegal, in West Africa.</a:t>
            </a:r>
            <a:endParaRPr/>
          </a:p>
          <a:p>
            <a:pPr indent="-342900" lvl="0" marL="342900" rtl="0" algn="l">
              <a:lnSpc>
                <a:spcPct val="90000"/>
              </a:lnSpc>
              <a:spcBef>
                <a:spcPts val="480"/>
              </a:spcBef>
              <a:spcAft>
                <a:spcPts val="0"/>
              </a:spcAft>
              <a:buClr>
                <a:srgbClr val="7F7F7F"/>
              </a:buClr>
              <a:buSzPts val="2400"/>
              <a:buChar char="•"/>
            </a:pPr>
            <a:r>
              <a:rPr lang="en-US"/>
              <a:t>S</a:t>
            </a:r>
            <a:r>
              <a:rPr lang="en-US" sz="2400"/>
              <a:t>old at seven to Wheatley family of Boston.</a:t>
            </a:r>
            <a:endParaRPr/>
          </a:p>
          <a:p>
            <a:pPr indent="-342900" lvl="0" marL="342900" rtl="0" algn="l">
              <a:lnSpc>
                <a:spcPct val="90000"/>
              </a:lnSpc>
              <a:spcBef>
                <a:spcPts val="480"/>
              </a:spcBef>
              <a:spcAft>
                <a:spcPts val="0"/>
              </a:spcAft>
              <a:buClr>
                <a:srgbClr val="7F7F7F"/>
              </a:buClr>
              <a:buSzPts val="2400"/>
              <a:buChar char="•"/>
            </a:pPr>
            <a:r>
              <a:rPr lang="en-US" sz="2400"/>
              <a:t>Masters taught to read.</a:t>
            </a:r>
            <a:endParaRPr/>
          </a:p>
          <a:p>
            <a:pPr indent="-342900" lvl="0" marL="342900" rtl="0" algn="l">
              <a:lnSpc>
                <a:spcPct val="90000"/>
              </a:lnSpc>
              <a:spcBef>
                <a:spcPts val="480"/>
              </a:spcBef>
              <a:spcAft>
                <a:spcPts val="0"/>
              </a:spcAft>
              <a:buClr>
                <a:srgbClr val="7F7F7F"/>
              </a:buClr>
              <a:buSzPts val="2400"/>
              <a:buChar char="•"/>
            </a:pPr>
            <a:r>
              <a:rPr lang="en-US" sz="2400"/>
              <a:t>At 13, she wrote her first published poem.</a:t>
            </a:r>
            <a:endParaRPr/>
          </a:p>
          <a:p>
            <a:pPr indent="-342900" lvl="0" marL="342900" rtl="0" algn="l">
              <a:lnSpc>
                <a:spcPct val="90000"/>
              </a:lnSpc>
              <a:spcBef>
                <a:spcPts val="480"/>
              </a:spcBef>
              <a:spcAft>
                <a:spcPts val="0"/>
              </a:spcAft>
              <a:buClr>
                <a:srgbClr val="7F7F7F"/>
              </a:buClr>
              <a:buSzPts val="2400"/>
              <a:buChar char="•"/>
            </a:pPr>
            <a:r>
              <a:rPr lang="en-US" sz="2400"/>
              <a:t>At 16, her poems were published in London and she became the first </a:t>
            </a:r>
            <a:r>
              <a:rPr lang="en-US"/>
              <a:t>B</a:t>
            </a:r>
            <a:r>
              <a:rPr lang="en-US" sz="2400"/>
              <a:t>lack woman poet.</a:t>
            </a:r>
            <a:endParaRPr/>
          </a:p>
          <a:p>
            <a:pPr indent="-285750" lvl="1" marL="742950" rtl="0" algn="l">
              <a:lnSpc>
                <a:spcPct val="90000"/>
              </a:lnSpc>
              <a:spcBef>
                <a:spcPts val="320"/>
              </a:spcBef>
              <a:spcAft>
                <a:spcPts val="0"/>
              </a:spcAft>
              <a:buClr>
                <a:srgbClr val="7F7F7F"/>
              </a:buClr>
              <a:buSzPts val="1600"/>
              <a:buChar char="o"/>
            </a:pPr>
            <a:r>
              <a:rPr lang="en-US"/>
              <a:t>Received patronage from Selina Hastings, the Countess of Huntingdon, in England for this volume. </a:t>
            </a:r>
            <a:endParaRPr/>
          </a:p>
        </p:txBody>
      </p:sp>
      <p:sp>
        <p:nvSpPr>
          <p:cNvPr id="195" name="Google Shape;195;p9"/>
          <p:cNvSpPr txBox="1"/>
          <p:nvPr/>
        </p:nvSpPr>
        <p:spPr>
          <a:xfrm>
            <a:off x="6531510" y="6155390"/>
            <a:ext cx="486938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Biography.com editors. “Phyllis Wheatley Biography.” Last updated May 3, 2021. https://www.biography.com/writer/phillis-wheatley</a:t>
            </a:r>
            <a:endParaRPr/>
          </a:p>
        </p:txBody>
      </p:sp>
      <p:pic>
        <p:nvPicPr>
          <p:cNvPr descr="A picture containing text, book&#10;&#10;Description automatically generated" id="196" name="Google Shape;196;p9"/>
          <p:cNvPicPr preferRelativeResize="0"/>
          <p:nvPr/>
        </p:nvPicPr>
        <p:blipFill rotWithShape="1">
          <a:blip r:embed="rId3">
            <a:alphaModFix/>
          </a:blip>
          <a:srcRect b="0" l="0" r="0" t="0"/>
          <a:stretch/>
        </p:blipFill>
        <p:spPr>
          <a:xfrm>
            <a:off x="1618744" y="1285400"/>
            <a:ext cx="3374495" cy="4287200"/>
          </a:xfrm>
          <a:prstGeom prst="rect">
            <a:avLst/>
          </a:prstGeom>
          <a:noFill/>
          <a:ln>
            <a:noFill/>
          </a:ln>
        </p:spPr>
      </p:pic>
      <p:sp>
        <p:nvSpPr>
          <p:cNvPr id="197" name="Google Shape;197;p9"/>
          <p:cNvSpPr txBox="1"/>
          <p:nvPr/>
        </p:nvSpPr>
        <p:spPr>
          <a:xfrm>
            <a:off x="1099335" y="5770669"/>
            <a:ext cx="463364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Scipio Moorhead, </a:t>
            </a:r>
            <a:r>
              <a:rPr i="1" lang="en-US" sz="1100">
                <a:solidFill>
                  <a:schemeClr val="dk1"/>
                </a:solidFill>
                <a:latin typeface="Book Antiqua"/>
                <a:ea typeface="Book Antiqua"/>
                <a:cs typeface="Book Antiqua"/>
                <a:sym typeface="Book Antiqua"/>
              </a:rPr>
              <a:t>Portrait of Phillis Wheatley, </a:t>
            </a:r>
            <a:r>
              <a:rPr lang="en-US" sz="1100">
                <a:solidFill>
                  <a:schemeClr val="dk1"/>
                </a:solidFill>
                <a:latin typeface="Book Antiqua"/>
                <a:ea typeface="Book Antiqua"/>
                <a:cs typeface="Book Antiqua"/>
                <a:sym typeface="Book Antiqua"/>
              </a:rPr>
              <a:t>1773, Library of Congress Prints and Photographs Division, cph.3a40934. https://en.wikipedia.org/wiki/Phillis_Wheatley#/media/File:Phillis_Wheatley_frontispiece.jpg</a:t>
            </a:r>
            <a:endParaRPr/>
          </a:p>
        </p:txBody>
      </p:sp>
      <p:sp>
        <p:nvSpPr>
          <p:cNvPr id="198" name="Google Shape;198;p9"/>
          <p:cNvSpPr txBox="1"/>
          <p:nvPr>
            <p:ph idx="11" type="ftr"/>
          </p:nvPr>
        </p:nvSpPr>
        <p:spPr>
          <a:xfrm>
            <a:off x="4318000" y="6400800"/>
            <a:ext cx="3860800" cy="457200"/>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99" name="Google Shape;199;p9"/>
          <p:cNvSpPr txBox="1"/>
          <p:nvPr>
            <p:ph idx="12" type="sldNum"/>
          </p:nvPr>
        </p:nvSpPr>
        <p:spPr>
          <a:xfrm>
            <a:off x="9042400" y="6400800"/>
            <a:ext cx="2540000" cy="457200"/>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xEl>
                                              <p:pRg end="0" st="0"/>
                                            </p:txEl>
                                          </p:spTgt>
                                        </p:tgtEl>
                                        <p:attrNameLst>
                                          <p:attrName>style.visibility</p:attrName>
                                        </p:attrNameLst>
                                      </p:cBhvr>
                                      <p:to>
                                        <p:strVal val="visible"/>
                                      </p:to>
                                    </p:set>
                                    <p:anim calcmode="lin" valueType="num">
                                      <p:cBhvr additive="base">
                                        <p:cTn dur="500"/>
                                        <p:tgtEl>
                                          <p:spTgt spid="194">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194">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xEl>
                                              <p:pRg end="1" st="1"/>
                                            </p:txEl>
                                          </p:spTgt>
                                        </p:tgtEl>
                                        <p:attrNameLst>
                                          <p:attrName>style.visibility</p:attrName>
                                        </p:attrNameLst>
                                      </p:cBhvr>
                                      <p:to>
                                        <p:strVal val="visible"/>
                                      </p:to>
                                    </p:set>
                                    <p:anim calcmode="lin" valueType="num">
                                      <p:cBhvr additive="base">
                                        <p:cTn dur="500"/>
                                        <p:tgtEl>
                                          <p:spTgt spid="194">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194">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xEl>
                                              <p:pRg end="2" st="2"/>
                                            </p:txEl>
                                          </p:spTgt>
                                        </p:tgtEl>
                                        <p:attrNameLst>
                                          <p:attrName>style.visibility</p:attrName>
                                        </p:attrNameLst>
                                      </p:cBhvr>
                                      <p:to>
                                        <p:strVal val="visible"/>
                                      </p:to>
                                    </p:set>
                                    <p:anim calcmode="lin" valueType="num">
                                      <p:cBhvr additive="base">
                                        <p:cTn dur="500"/>
                                        <p:tgtEl>
                                          <p:spTgt spid="194">
                                            <p:txEl>
                                              <p:pRg end="2" st="2"/>
                                            </p:txEl>
                                          </p:spTgt>
                                        </p:tgtEl>
                                        <p:attrNameLst>
                                          <p:attrName>ppt_w</p:attrName>
                                        </p:attrNameLst>
                                      </p:cBhvr>
                                      <p:tavLst>
                                        <p:tav fmla="" tm="0">
                                          <p:val>
                                            <p:strVal val="0"/>
                                          </p:val>
                                        </p:tav>
                                        <p:tav fmla="" tm="100000">
                                          <p:val>
                                            <p:strVal val="#ppt_w"/>
                                          </p:val>
                                        </p:tav>
                                      </p:tavLst>
                                    </p:anim>
                                    <p:anim calcmode="lin" valueType="num">
                                      <p:cBhvr additive="base">
                                        <p:cTn dur="500"/>
                                        <p:tgtEl>
                                          <p:spTgt spid="194">
                                            <p:txEl>
                                              <p:pRg end="2" st="2"/>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xEl>
                                              <p:pRg end="3" st="3"/>
                                            </p:txEl>
                                          </p:spTgt>
                                        </p:tgtEl>
                                        <p:attrNameLst>
                                          <p:attrName>style.visibility</p:attrName>
                                        </p:attrNameLst>
                                      </p:cBhvr>
                                      <p:to>
                                        <p:strVal val="visible"/>
                                      </p:to>
                                    </p:set>
                                    <p:anim calcmode="lin" valueType="num">
                                      <p:cBhvr additive="base">
                                        <p:cTn dur="500"/>
                                        <p:tgtEl>
                                          <p:spTgt spid="194">
                                            <p:txEl>
                                              <p:pRg end="3" st="3"/>
                                            </p:txEl>
                                          </p:spTgt>
                                        </p:tgtEl>
                                        <p:attrNameLst>
                                          <p:attrName>ppt_w</p:attrName>
                                        </p:attrNameLst>
                                      </p:cBhvr>
                                      <p:tavLst>
                                        <p:tav fmla="" tm="0">
                                          <p:val>
                                            <p:strVal val="0"/>
                                          </p:val>
                                        </p:tav>
                                        <p:tav fmla="" tm="100000">
                                          <p:val>
                                            <p:strVal val="#ppt_w"/>
                                          </p:val>
                                        </p:tav>
                                      </p:tavLst>
                                    </p:anim>
                                    <p:anim calcmode="lin" valueType="num">
                                      <p:cBhvr additive="base">
                                        <p:cTn dur="500"/>
                                        <p:tgtEl>
                                          <p:spTgt spid="194">
                                            <p:txEl>
                                              <p:pRg end="3" st="3"/>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xEl>
                                              <p:pRg end="4" st="4"/>
                                            </p:txEl>
                                          </p:spTgt>
                                        </p:tgtEl>
                                        <p:attrNameLst>
                                          <p:attrName>style.visibility</p:attrName>
                                        </p:attrNameLst>
                                      </p:cBhvr>
                                      <p:to>
                                        <p:strVal val="visible"/>
                                      </p:to>
                                    </p:set>
                                    <p:anim calcmode="lin" valueType="num">
                                      <p:cBhvr additive="base">
                                        <p:cTn dur="500"/>
                                        <p:tgtEl>
                                          <p:spTgt spid="194">
                                            <p:txEl>
                                              <p:pRg end="4" st="4"/>
                                            </p:txEl>
                                          </p:spTgt>
                                        </p:tgtEl>
                                        <p:attrNameLst>
                                          <p:attrName>ppt_w</p:attrName>
                                        </p:attrNameLst>
                                      </p:cBhvr>
                                      <p:tavLst>
                                        <p:tav fmla="" tm="0">
                                          <p:val>
                                            <p:strVal val="0"/>
                                          </p:val>
                                        </p:tav>
                                        <p:tav fmla="" tm="100000">
                                          <p:val>
                                            <p:strVal val="#ppt_w"/>
                                          </p:val>
                                        </p:tav>
                                      </p:tavLst>
                                    </p:anim>
                                    <p:anim calcmode="lin" valueType="num">
                                      <p:cBhvr additive="base">
                                        <p:cTn dur="500"/>
                                        <p:tgtEl>
                                          <p:spTgt spid="194">
                                            <p:txEl>
                                              <p:pRg end="4" st="4"/>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4">
                                            <p:txEl>
                                              <p:pRg end="5" st="5"/>
                                            </p:txEl>
                                          </p:spTgt>
                                        </p:tgtEl>
                                        <p:attrNameLst>
                                          <p:attrName>style.visibility</p:attrName>
                                        </p:attrNameLst>
                                      </p:cBhvr>
                                      <p:to>
                                        <p:strVal val="visible"/>
                                      </p:to>
                                    </p:set>
                                    <p:anim calcmode="lin" valueType="num">
                                      <p:cBhvr additive="base">
                                        <p:cTn dur="500"/>
                                        <p:tgtEl>
                                          <p:spTgt spid="194">
                                            <p:txEl>
                                              <p:pRg end="5" st="5"/>
                                            </p:txEl>
                                          </p:spTgt>
                                        </p:tgtEl>
                                        <p:attrNameLst>
                                          <p:attrName>ppt_w</p:attrName>
                                        </p:attrNameLst>
                                      </p:cBhvr>
                                      <p:tavLst>
                                        <p:tav fmla="" tm="0">
                                          <p:val>
                                            <p:strVal val="0"/>
                                          </p:val>
                                        </p:tav>
                                        <p:tav fmla="" tm="100000">
                                          <p:val>
                                            <p:strVal val="#ppt_w"/>
                                          </p:val>
                                        </p:tav>
                                      </p:tavLst>
                                    </p:anim>
                                    <p:anim calcmode="lin" valueType="num">
                                      <p:cBhvr additive="base">
                                        <p:cTn dur="500"/>
                                        <p:tgtEl>
                                          <p:spTgt spid="194">
                                            <p:txEl>
                                              <p:pRg end="5" st="5"/>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90"/>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Harriet Jacobs</a:t>
            </a:r>
            <a:endParaRPr/>
          </a:p>
        </p:txBody>
      </p:sp>
      <p:pic>
        <p:nvPicPr>
          <p:cNvPr descr="A portrait of a person&#10;&#10;Description automatically generated with medium confidence" id="1045" name="Google Shape;1045;p90"/>
          <p:cNvPicPr preferRelativeResize="0"/>
          <p:nvPr>
            <p:ph idx="1" type="body"/>
          </p:nvPr>
        </p:nvPicPr>
        <p:blipFill rotWithShape="1">
          <a:blip r:embed="rId3">
            <a:alphaModFix/>
          </a:blip>
          <a:srcRect b="0" l="0" r="0" t="0"/>
          <a:stretch/>
        </p:blipFill>
        <p:spPr>
          <a:xfrm>
            <a:off x="7416800" y="1602581"/>
            <a:ext cx="2946400" cy="4521200"/>
          </a:xfrm>
          <a:prstGeom prst="rect">
            <a:avLst/>
          </a:prstGeom>
          <a:noFill/>
          <a:ln>
            <a:noFill/>
          </a:ln>
        </p:spPr>
      </p:pic>
      <p:sp>
        <p:nvSpPr>
          <p:cNvPr id="1046" name="Google Shape;1046;p90"/>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47" name="Google Shape;1047;p90"/>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48" name="Google Shape;1048;p90"/>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fontScale="92500" lnSpcReduction="20000"/>
          </a:bodyPr>
          <a:lstStyle/>
          <a:p>
            <a:pPr indent="-342900" lvl="0" marL="342900" rtl="0" algn="l">
              <a:spcBef>
                <a:spcPts val="0"/>
              </a:spcBef>
              <a:spcAft>
                <a:spcPts val="0"/>
              </a:spcAft>
              <a:buClr>
                <a:srgbClr val="7F7F7F"/>
              </a:buClr>
              <a:buSzPct val="100000"/>
              <a:buChar char="•"/>
            </a:pPr>
            <a:r>
              <a:rPr lang="en-US"/>
              <a:t>Born a slave, was taught to read and write by a kind mistress.</a:t>
            </a:r>
            <a:endParaRPr/>
          </a:p>
          <a:p>
            <a:pPr indent="-342900" lvl="0" marL="342900" rtl="0" algn="l">
              <a:spcBef>
                <a:spcPts val="444"/>
              </a:spcBef>
              <a:spcAft>
                <a:spcPts val="0"/>
              </a:spcAft>
              <a:buClr>
                <a:srgbClr val="7F7F7F"/>
              </a:buClr>
              <a:buSzPct val="100000"/>
              <a:buChar char="•"/>
            </a:pPr>
            <a:r>
              <a:rPr lang="en-US"/>
              <a:t>When this mistress died, she was given to a doctor, who sexually harassed her for years.</a:t>
            </a:r>
            <a:endParaRPr/>
          </a:p>
          <a:p>
            <a:pPr indent="-342900" lvl="0" marL="342900" rtl="0" algn="l">
              <a:spcBef>
                <a:spcPts val="444"/>
              </a:spcBef>
              <a:spcAft>
                <a:spcPts val="0"/>
              </a:spcAft>
              <a:buClr>
                <a:srgbClr val="7F7F7F"/>
              </a:buClr>
              <a:buSzPct val="100000"/>
              <a:buChar char="•"/>
            </a:pPr>
            <a:r>
              <a:rPr lang="en-US"/>
              <a:t>She became pregnant by a white lawyer in hopes the doctor would sell her and leave her alone, but he did not.</a:t>
            </a:r>
            <a:endParaRPr/>
          </a:p>
          <a:p>
            <a:pPr indent="-285750" lvl="1" marL="742950" rtl="0" algn="l">
              <a:spcBef>
                <a:spcPts val="296"/>
              </a:spcBef>
              <a:spcAft>
                <a:spcPts val="0"/>
              </a:spcAft>
              <a:buClr>
                <a:srgbClr val="7F7F7F"/>
              </a:buClr>
              <a:buSzPct val="100000"/>
              <a:buChar char="o"/>
            </a:pPr>
            <a:r>
              <a:rPr lang="en-US"/>
              <a:t>Two children with same lawyer, who bought them and lived in same house she was a fugitive in.</a:t>
            </a:r>
            <a:endParaRPr/>
          </a:p>
          <a:p>
            <a:pPr indent="-342900" lvl="0" marL="342900" rtl="0" algn="l">
              <a:spcBef>
                <a:spcPts val="444"/>
              </a:spcBef>
              <a:spcAft>
                <a:spcPts val="0"/>
              </a:spcAft>
              <a:buClr>
                <a:srgbClr val="7F7F7F"/>
              </a:buClr>
              <a:buSzPct val="100000"/>
              <a:buChar char="•"/>
            </a:pPr>
            <a:r>
              <a:rPr lang="en-US"/>
              <a:t>Escaped, and lived in a crawlspace for seven years before fleeing north.</a:t>
            </a:r>
            <a:endParaRPr/>
          </a:p>
          <a:p>
            <a:pPr indent="-342900" lvl="0" marL="342900" rtl="0" algn="l">
              <a:spcBef>
                <a:spcPts val="444"/>
              </a:spcBef>
              <a:spcAft>
                <a:spcPts val="0"/>
              </a:spcAft>
              <a:buClr>
                <a:srgbClr val="7F7F7F"/>
              </a:buClr>
              <a:buSzPct val="100000"/>
              <a:buChar char="•"/>
            </a:pPr>
            <a:r>
              <a:rPr lang="en-US"/>
              <a:t>Wrote </a:t>
            </a:r>
            <a:r>
              <a:rPr i="1" lang="en-US"/>
              <a:t>Incidents in the Life of a Slave Girl </a:t>
            </a:r>
            <a:r>
              <a:rPr lang="en-US"/>
              <a:t>to highlight the harassment faced, a topic uncomfortable to abolitionists.</a:t>
            </a:r>
            <a:endParaRPr/>
          </a:p>
        </p:txBody>
      </p:sp>
      <p:sp>
        <p:nvSpPr>
          <p:cNvPr id="1049" name="Google Shape;1049;p90"/>
          <p:cNvSpPr txBox="1"/>
          <p:nvPr/>
        </p:nvSpPr>
        <p:spPr>
          <a:xfrm>
            <a:off x="487680" y="5925466"/>
            <a:ext cx="4064620"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Africans in America. “Harriet Jacobs.” WGBH. https://www.pbs.org/wgbh/aia/part4/4p2923.html</a:t>
            </a:r>
            <a:endParaRPr/>
          </a:p>
        </p:txBody>
      </p:sp>
      <p:sp>
        <p:nvSpPr>
          <p:cNvPr id="1050" name="Google Shape;1050;p90"/>
          <p:cNvSpPr txBox="1"/>
          <p:nvPr/>
        </p:nvSpPr>
        <p:spPr>
          <a:xfrm>
            <a:off x="6488151" y="5909629"/>
            <a:ext cx="5703849"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By Gilbert Studios, Washington, D.C. (C. M. Gilbert); restored by Adam Cuerden - Journal of the Civil War Era, Public Domain, https://commons.wikimedia.org/w/index.php?curid=91475514</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p91"/>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Harriet Beecher Stowe</a:t>
            </a:r>
            <a:endParaRPr/>
          </a:p>
        </p:txBody>
      </p:sp>
      <p:sp>
        <p:nvSpPr>
          <p:cNvPr id="1056" name="Google Shape;1056;p91"/>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57" name="Google Shape;1057;p91"/>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58" name="Google Shape;1058;p91"/>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7F7F7F"/>
              </a:buClr>
              <a:buSzPts val="2400"/>
              <a:buChar char="•"/>
            </a:pPr>
            <a:r>
              <a:rPr lang="en-US"/>
              <a:t>An abolitionist and writer.</a:t>
            </a:r>
            <a:endParaRPr/>
          </a:p>
          <a:p>
            <a:pPr indent="-342900" lvl="0" marL="342900" rtl="0" algn="l">
              <a:spcBef>
                <a:spcPts val="480"/>
              </a:spcBef>
              <a:spcAft>
                <a:spcPts val="0"/>
              </a:spcAft>
              <a:buClr>
                <a:srgbClr val="7F7F7F"/>
              </a:buClr>
              <a:buSzPts val="2400"/>
              <a:buChar char="•"/>
            </a:pPr>
            <a:r>
              <a:rPr lang="en-US"/>
              <a:t>Her home was a stop on the Underground Railroad.</a:t>
            </a:r>
            <a:endParaRPr/>
          </a:p>
          <a:p>
            <a:pPr indent="-342900" lvl="0" marL="342900" rtl="0" algn="l">
              <a:spcBef>
                <a:spcPts val="480"/>
              </a:spcBef>
              <a:spcAft>
                <a:spcPts val="0"/>
              </a:spcAft>
              <a:buClr>
                <a:srgbClr val="7F7F7F"/>
              </a:buClr>
              <a:buSzPts val="2400"/>
              <a:buChar char="•"/>
            </a:pPr>
            <a:r>
              <a:rPr lang="en-US"/>
              <a:t>She wrote the book </a:t>
            </a:r>
            <a:r>
              <a:rPr i="1" lang="en-US"/>
              <a:t>Uncle Toms Cabin </a:t>
            </a:r>
            <a:r>
              <a:rPr lang="en-US"/>
              <a:t>about an escaped slave. </a:t>
            </a:r>
            <a:endParaRPr/>
          </a:p>
          <a:p>
            <a:pPr indent="-342900" lvl="0" marL="342900" rtl="0" algn="l">
              <a:spcBef>
                <a:spcPts val="480"/>
              </a:spcBef>
              <a:spcAft>
                <a:spcPts val="0"/>
              </a:spcAft>
              <a:buClr>
                <a:srgbClr val="7F7F7F"/>
              </a:buClr>
              <a:buSzPts val="2400"/>
              <a:buChar char="•"/>
            </a:pPr>
            <a:r>
              <a:rPr lang="en-US"/>
              <a:t>She had many children, so her sister watched them so she could finish her manuscript.</a:t>
            </a:r>
            <a:endParaRPr/>
          </a:p>
          <a:p>
            <a:pPr indent="-342900" lvl="0" marL="342900" rtl="0" algn="l">
              <a:spcBef>
                <a:spcPts val="480"/>
              </a:spcBef>
              <a:spcAft>
                <a:spcPts val="0"/>
              </a:spcAft>
              <a:buClr>
                <a:srgbClr val="7F7F7F"/>
              </a:buClr>
              <a:buSzPts val="2400"/>
              <a:buChar char="•"/>
            </a:pPr>
            <a:r>
              <a:rPr lang="en-US"/>
              <a:t>It was a best seller and riled up the North.</a:t>
            </a:r>
            <a:endParaRPr/>
          </a:p>
          <a:p>
            <a:pPr indent="-342900" lvl="0" marL="342900" rtl="0" algn="l">
              <a:spcBef>
                <a:spcPts val="480"/>
              </a:spcBef>
              <a:spcAft>
                <a:spcPts val="0"/>
              </a:spcAft>
              <a:buClr>
                <a:srgbClr val="7F7F7F"/>
              </a:buClr>
              <a:buSzPts val="2400"/>
              <a:buChar char="•"/>
            </a:pPr>
            <a:r>
              <a:rPr lang="en-US"/>
              <a:t>Lincoln joked it caused the Civil War.</a:t>
            </a:r>
            <a:endParaRPr/>
          </a:p>
        </p:txBody>
      </p:sp>
      <p:pic>
        <p:nvPicPr>
          <p:cNvPr descr="Harriet Beecher Stowe Biography: Writer, Reformer" id="1059" name="Google Shape;1059;p91"/>
          <p:cNvPicPr preferRelativeResize="0"/>
          <p:nvPr>
            <p:ph idx="1" type="body"/>
          </p:nvPr>
        </p:nvPicPr>
        <p:blipFill rotWithShape="1">
          <a:blip r:embed="rId3">
            <a:alphaModFix/>
          </a:blip>
          <a:srcRect b="0" l="0" r="0" t="0"/>
          <a:stretch/>
        </p:blipFill>
        <p:spPr>
          <a:xfrm>
            <a:off x="6627018" y="1600200"/>
            <a:ext cx="4525963" cy="4525963"/>
          </a:xfrm>
          <a:prstGeom prst="rect">
            <a:avLst/>
          </a:prstGeom>
          <a:noFill/>
          <a:ln>
            <a:noFill/>
          </a:ln>
        </p:spPr>
      </p:pic>
      <p:sp>
        <p:nvSpPr>
          <p:cNvPr id="1060" name="Google Shape;1060;p91"/>
          <p:cNvSpPr/>
          <p:nvPr/>
        </p:nvSpPr>
        <p:spPr>
          <a:xfrm>
            <a:off x="6627018" y="6156298"/>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Lewis, Jone Johnson. “Biography of Harriet Beecher Stowe.” Thought Co. https://www.thoughtco.com/harriet-beecher-stowe-biography-3530458.</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p92"/>
          <p:cNvSpPr txBox="1"/>
          <p:nvPr>
            <p:ph type="title"/>
          </p:nvPr>
        </p:nvSpPr>
        <p:spPr>
          <a:xfrm>
            <a:off x="609600" y="0"/>
            <a:ext cx="10972800" cy="1182303"/>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Female Politicization</a:t>
            </a:r>
            <a:endParaRPr/>
          </a:p>
        </p:txBody>
      </p:sp>
      <p:sp>
        <p:nvSpPr>
          <p:cNvPr id="1066" name="Google Shape;1066;p92"/>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000000"/>
              </a:buClr>
              <a:buSzPts val="2400"/>
              <a:buFont typeface="Arial"/>
              <a:buChar char="•"/>
            </a:pPr>
            <a:r>
              <a:rPr lang="en-US">
                <a:solidFill>
                  <a:srgbClr val="000000"/>
                </a:solidFill>
              </a:rPr>
              <a:t>Abolition and Temperance politicize women. </a:t>
            </a:r>
            <a:endParaRPr/>
          </a:p>
          <a:p>
            <a:pPr indent="-342900" lvl="0" marL="342900" rtl="0" algn="l">
              <a:spcBef>
                <a:spcPts val="0"/>
              </a:spcBef>
              <a:spcAft>
                <a:spcPts val="0"/>
              </a:spcAft>
              <a:buClr>
                <a:srgbClr val="000000"/>
              </a:buClr>
              <a:buSzPts val="2400"/>
              <a:buFont typeface="Arial"/>
              <a:buChar char="•"/>
            </a:pPr>
            <a:r>
              <a:rPr lang="en-US">
                <a:solidFill>
                  <a:srgbClr val="000000"/>
                </a:solidFill>
              </a:rPr>
              <a:t>Women become involved in law, policy, and activism like never before.</a:t>
            </a:r>
            <a:endParaRPr/>
          </a:p>
        </p:txBody>
      </p:sp>
      <p:sp>
        <p:nvSpPr>
          <p:cNvPr id="1067" name="Google Shape;1067;p92"/>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68" name="Google Shape;1068;p92"/>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69" name="Google Shape;1069;p92"/>
          <p:cNvSpPr txBox="1"/>
          <p:nvPr/>
        </p:nvSpPr>
        <p:spPr>
          <a:xfrm>
            <a:off x="328773" y="5435561"/>
            <a:ext cx="5669693"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Victoria Elliott. “Abolitionist Practices in the Women’s Rights Movement” from </a:t>
            </a:r>
            <a:r>
              <a:rPr i="1" lang="en-US" sz="1100">
                <a:solidFill>
                  <a:schemeClr val="dk1"/>
                </a:solidFill>
                <a:latin typeface="Book Antiqua"/>
                <a:ea typeface="Book Antiqua"/>
                <a:cs typeface="Book Antiqua"/>
                <a:sym typeface="Book Antiqua"/>
              </a:rPr>
              <a:t>A Great Inheritance:Examining the Relationship between Abolition and the Women's Rights Movement. </a:t>
            </a:r>
            <a:r>
              <a:rPr lang="en-US" sz="1100">
                <a:solidFill>
                  <a:schemeClr val="dk1"/>
                </a:solidFill>
                <a:latin typeface="Book Antiqua"/>
                <a:ea typeface="Book Antiqua"/>
                <a:cs typeface="Book Antiqua"/>
                <a:sym typeface="Book Antiqua"/>
              </a:rPr>
              <a:t>National Parks Service. Last updated November 19, 2020. </a:t>
            </a:r>
            <a:r>
              <a:rPr i="1" lang="en-US" sz="1100">
                <a:solidFill>
                  <a:schemeClr val="dk1"/>
                </a:solidFill>
                <a:latin typeface="Book Antiqua"/>
                <a:ea typeface="Book Antiqua"/>
                <a:cs typeface="Book Antiqua"/>
                <a:sym typeface="Book Antiqua"/>
              </a:rPr>
              <a:t> </a:t>
            </a:r>
            <a:r>
              <a:rPr lang="en-US" sz="1100">
                <a:solidFill>
                  <a:schemeClr val="dk1"/>
                </a:solidFill>
                <a:latin typeface="Book Antiqua"/>
                <a:ea typeface="Book Antiqua"/>
                <a:cs typeface="Book Antiqua"/>
                <a:sym typeface="Book Antiqua"/>
              </a:rPr>
              <a:t>https://www.nps.gov/articles/000/a-great-inheritance-abolitionist-practices-in-the-women-s-rights-movement.htm</a:t>
            </a:r>
            <a:endParaRPr/>
          </a:p>
        </p:txBody>
      </p:sp>
      <p:sp>
        <p:nvSpPr>
          <p:cNvPr id="1070" name="Google Shape;1070;p92"/>
          <p:cNvSpPr txBox="1"/>
          <p:nvPr/>
        </p:nvSpPr>
        <p:spPr>
          <a:xfrm>
            <a:off x="6130400" y="5148209"/>
            <a:ext cx="5389033" cy="609600"/>
          </a:xfrm>
          <a:prstGeom prst="rect">
            <a:avLst/>
          </a:prstGeom>
          <a:noFill/>
          <a:ln>
            <a:noFill/>
          </a:ln>
        </p:spPr>
        <p:txBody>
          <a:bodyPr anchorCtr="0" anchor="b" bIns="45700" lIns="91425" spcFirstLastPara="1" rIns="91425" wrap="square" tIns="45700">
            <a:normAutofit lnSpcReduction="10000"/>
          </a:bodyPr>
          <a:lstStyle/>
          <a:p>
            <a:pPr indent="0" lvl="0" marL="0" marR="0" rtl="0" algn="l">
              <a:lnSpc>
                <a:spcPct val="90000"/>
              </a:lnSpc>
              <a:spcBef>
                <a:spcPts val="0"/>
              </a:spcBef>
              <a:spcAft>
                <a:spcPts val="0"/>
              </a:spcAft>
              <a:buNone/>
            </a:pPr>
            <a:r>
              <a:rPr b="0" lang="en-US" sz="1000">
                <a:solidFill>
                  <a:schemeClr val="dk1"/>
                </a:solidFill>
                <a:latin typeface="Book Antiqua"/>
                <a:ea typeface="Book Antiqua"/>
                <a:cs typeface="Book Antiqua"/>
                <a:sym typeface="Book Antiqua"/>
              </a:rPr>
              <a:t>"Am I not a Woman and a Sister?" front piece from Authentic Anecdotes of American Slavery, by Lydia Maria Child (Newburyport, Mass., 1838).Library of Congress (http://rs6.loc.gov:8081/cgi-bin/ampage?collId=rbaapc&amp;fileName=05000/rbaapc05000.db&amp;recNum=0</a:t>
            </a:r>
            <a:endParaRPr/>
          </a:p>
        </p:txBody>
      </p:sp>
      <p:pic>
        <p:nvPicPr>
          <p:cNvPr descr="A picture containing text, coin&#10;&#10;Description automatically generated" id="1071" name="Google Shape;1071;p92"/>
          <p:cNvPicPr preferRelativeResize="0"/>
          <p:nvPr/>
        </p:nvPicPr>
        <p:blipFill rotWithShape="1">
          <a:blip r:embed="rId3">
            <a:alphaModFix/>
          </a:blip>
          <a:srcRect b="0" l="0" r="0" t="0"/>
          <a:stretch/>
        </p:blipFill>
        <p:spPr>
          <a:xfrm>
            <a:off x="6886097" y="1289083"/>
            <a:ext cx="3857811" cy="39131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6">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sp>
        <p:nvSpPr>
          <p:cNvPr id="1076" name="Google Shape;1076;p93"/>
          <p:cNvSpPr txBox="1"/>
          <p:nvPr>
            <p:ph type="title"/>
          </p:nvPr>
        </p:nvSpPr>
        <p:spPr>
          <a:xfrm>
            <a:off x="2239435" y="189916"/>
            <a:ext cx="7615765" cy="89535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Was the Abolition movement sexist and classist?</a:t>
            </a:r>
            <a:endParaRPr/>
          </a:p>
        </p:txBody>
      </p:sp>
      <p:sp>
        <p:nvSpPr>
          <p:cNvPr id="1077" name="Google Shape;1077;p93"/>
          <p:cNvSpPr txBox="1"/>
          <p:nvPr>
            <p:ph idx="1" type="body"/>
          </p:nvPr>
        </p:nvSpPr>
        <p:spPr>
          <a:xfrm>
            <a:off x="2239436" y="5810250"/>
            <a:ext cx="7615765" cy="5334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7F7F7F"/>
              </a:buClr>
              <a:buSzPts val="1600"/>
              <a:buNone/>
            </a:pPr>
            <a:r>
              <a:rPr lang="en-US"/>
              <a:t>Complete the inquiry using primary and secondary sources.</a:t>
            </a:r>
            <a:endParaRPr/>
          </a:p>
        </p:txBody>
      </p:sp>
      <p:sp>
        <p:nvSpPr>
          <p:cNvPr id="1078" name="Google Shape;1078;p93"/>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79" name="Google Shape;1079;p93"/>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080" name="Google Shape;1080;p93"/>
          <p:cNvSpPr txBox="1"/>
          <p:nvPr/>
        </p:nvSpPr>
        <p:spPr>
          <a:xfrm>
            <a:off x="10308105" y="1143000"/>
            <a:ext cx="1522824" cy="195438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American Anti-Slavery Almanac. Illustrations of the American anti-slavery almanac for 1840. New York, New York. New York, 1840. Pdf. https://www.loc.gov/item/rbpe.24800100/.</a:t>
            </a:r>
            <a:endParaRPr/>
          </a:p>
        </p:txBody>
      </p:sp>
      <p:pic>
        <p:nvPicPr>
          <p:cNvPr descr="Abolition &amp;amp; Suffrage | Not For Ourselves Alone | Ken Burns | PBS" id="1081" name="Google Shape;1081;p93"/>
          <p:cNvPicPr preferRelativeResize="0"/>
          <p:nvPr>
            <p:ph idx="2" type="pic"/>
          </p:nvPr>
        </p:nvPicPr>
        <p:blipFill rotWithShape="1">
          <a:blip r:embed="rId3">
            <a:alphaModFix/>
          </a:blip>
          <a:srcRect b="0" l="12" r="11" t="0"/>
          <a:stretch/>
        </p:blipFill>
        <p:spPr>
          <a:xfrm>
            <a:off x="2010836" y="1143000"/>
            <a:ext cx="8072965" cy="4541044"/>
          </a:xfrm>
          <a:prstGeom prst="rect">
            <a:avLst/>
          </a:prstGeom>
          <a:noFill/>
          <a:ln cap="flat" cmpd="sng" w="76200">
            <a:solidFill>
              <a:schemeClr val="lt1"/>
            </a:solidFill>
            <a:prstDash val="solid"/>
            <a:round/>
            <a:headEnd len="sm" w="sm" type="none"/>
            <a:tailEnd len="sm" w="sm" type="none"/>
          </a:ln>
          <a:effectLst>
            <a:outerShdw blurRad="88900" rotWithShape="0" algn="ctr" dir="5400000" dist="50800">
              <a:srgbClr val="000000">
                <a:alpha val="24705"/>
              </a:srgbClr>
            </a:outerShdw>
          </a:effectLst>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94"/>
          <p:cNvSpPr txBox="1"/>
          <p:nvPr>
            <p:ph type="title"/>
          </p:nvPr>
        </p:nvSpPr>
        <p:spPr>
          <a:xfrm>
            <a:off x="7876118" y="266700"/>
            <a:ext cx="4011084" cy="20955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2800"/>
              <a:buFont typeface="Book Antiqua"/>
              <a:buNone/>
            </a:pPr>
            <a:r>
              <a:rPr lang="en-US"/>
              <a:t>Entry Question</a:t>
            </a:r>
            <a:endParaRPr/>
          </a:p>
        </p:txBody>
      </p:sp>
      <p:sp>
        <p:nvSpPr>
          <p:cNvPr id="1087" name="Google Shape;1087;p94"/>
          <p:cNvSpPr txBox="1"/>
          <p:nvPr>
            <p:ph idx="2" type="body"/>
          </p:nvPr>
        </p:nvSpPr>
        <p:spPr>
          <a:xfrm>
            <a:off x="7876118" y="2438403"/>
            <a:ext cx="4011084" cy="3687763"/>
          </a:xfrm>
          <a:prstGeom prst="rect">
            <a:avLst/>
          </a:prstGeom>
          <a:noFill/>
          <a:ln>
            <a:noFill/>
          </a:ln>
        </p:spPr>
        <p:txBody>
          <a:bodyPr anchorCtr="0" anchor="t" bIns="45700" lIns="91425" spcFirstLastPara="1" rIns="91425" wrap="square" tIns="45700">
            <a:normAutofit/>
          </a:bodyPr>
          <a:lstStyle/>
          <a:p>
            <a:pPr indent="0" lvl="0" marL="0" rtl="0" algn="ctr">
              <a:lnSpc>
                <a:spcPct val="125000"/>
              </a:lnSpc>
              <a:spcBef>
                <a:spcPts val="0"/>
              </a:spcBef>
              <a:spcAft>
                <a:spcPts val="0"/>
              </a:spcAft>
              <a:buClr>
                <a:srgbClr val="7F7F7F"/>
              </a:buClr>
              <a:buSzPts val="1600"/>
              <a:buNone/>
            </a:pPr>
            <a:r>
              <a:rPr lang="en-US"/>
              <a:t>Few women ever asked for the right to vote, why do you think Temperance and Abolition women would see the vote as the next step?</a:t>
            </a:r>
            <a:endParaRPr/>
          </a:p>
        </p:txBody>
      </p:sp>
      <p:sp>
        <p:nvSpPr>
          <p:cNvPr id="1088" name="Google Shape;1088;p94"/>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089" name="Google Shape;1089;p94"/>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pic>
        <p:nvPicPr>
          <p:cNvPr descr="Text&#10;&#10;Description automatically generated" id="1090" name="Google Shape;1090;p94"/>
          <p:cNvPicPr preferRelativeResize="0"/>
          <p:nvPr>
            <p:ph idx="1" type="body"/>
          </p:nvPr>
        </p:nvPicPr>
        <p:blipFill rotWithShape="1">
          <a:blip r:embed="rId3">
            <a:alphaModFix/>
          </a:blip>
          <a:srcRect b="0" l="0" r="0" t="0"/>
          <a:stretch/>
        </p:blipFill>
        <p:spPr>
          <a:xfrm>
            <a:off x="2257425" y="589756"/>
            <a:ext cx="4064000" cy="5219700"/>
          </a:xfrm>
          <a:prstGeom prst="rect">
            <a:avLst/>
          </a:prstGeom>
          <a:noFill/>
          <a:ln>
            <a:noFill/>
          </a:ln>
        </p:spPr>
      </p:pic>
      <p:sp>
        <p:nvSpPr>
          <p:cNvPr id="1091" name="Google Shape;1091;p94"/>
          <p:cNvSpPr txBox="1"/>
          <p:nvPr/>
        </p:nvSpPr>
        <p:spPr>
          <a:xfrm>
            <a:off x="572702" y="5826084"/>
            <a:ext cx="5748723" cy="6001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dk1"/>
                </a:solidFill>
                <a:latin typeface="Book Antiqua"/>
                <a:ea typeface="Book Antiqua"/>
                <a:cs typeface="Book Antiqua"/>
                <a:sym typeface="Book Antiqua"/>
              </a:rPr>
              <a:t>Signers of the Declaration of Sentimemts, 1848. https://en.wikipedia.org/wiki/Seneca_Falls_Convention#/media/File:Woman's_Rights_Convention.jpg</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95"/>
          <p:cNvSpPr txBox="1"/>
          <p:nvPr>
            <p:ph type="ctrTitle"/>
          </p:nvPr>
        </p:nvSpPr>
        <p:spPr>
          <a:xfrm>
            <a:off x="914400" y="609601"/>
            <a:ext cx="10363200" cy="4267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8000"/>
              <a:buFont typeface="Book Antiqua"/>
              <a:buNone/>
            </a:pPr>
            <a:r>
              <a:rPr lang="en-US"/>
              <a:t>Women’s Suffrage</a:t>
            </a:r>
            <a:endParaRPr/>
          </a:p>
        </p:txBody>
      </p:sp>
      <p:sp>
        <p:nvSpPr>
          <p:cNvPr id="1097" name="Google Shape;1097;p95"/>
          <p:cNvSpPr txBox="1"/>
          <p:nvPr>
            <p:ph idx="1" type="subTitle"/>
          </p:nvPr>
        </p:nvSpPr>
        <p:spPr>
          <a:xfrm>
            <a:off x="1828800" y="4953000"/>
            <a:ext cx="8534400" cy="12192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Clr>
                <a:srgbClr val="888888"/>
              </a:buClr>
              <a:buSzPts val="2400"/>
              <a:buNone/>
            </a:pPr>
            <a:r>
              <a:rPr lang="en-US"/>
              <a:t>The Remedial Herstory Project</a:t>
            </a:r>
            <a:endParaRPr/>
          </a:p>
        </p:txBody>
      </p:sp>
      <p:sp>
        <p:nvSpPr>
          <p:cNvPr id="1098" name="Google Shape;1098;p95"/>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solidFill>
                <a:srgbClr val="595959"/>
              </a:solidFill>
            </a:endParaRPr>
          </a:p>
        </p:txBody>
      </p:sp>
      <p:sp>
        <p:nvSpPr>
          <p:cNvPr id="1099" name="Google Shape;1099;p95"/>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96"/>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Suffrage</a:t>
            </a:r>
            <a:endParaRPr/>
          </a:p>
        </p:txBody>
      </p:sp>
      <p:pic>
        <p:nvPicPr>
          <p:cNvPr descr="Text&#10;&#10;Description automatically generated" id="1105" name="Google Shape;1105;p96"/>
          <p:cNvPicPr preferRelativeResize="0"/>
          <p:nvPr>
            <p:ph idx="1" type="body"/>
          </p:nvPr>
        </p:nvPicPr>
        <p:blipFill rotWithShape="1">
          <a:blip r:embed="rId3">
            <a:alphaModFix/>
          </a:blip>
          <a:srcRect b="4113" l="0" r="0" t="3203"/>
          <a:stretch/>
        </p:blipFill>
        <p:spPr>
          <a:xfrm>
            <a:off x="6197600" y="1600203"/>
            <a:ext cx="5384800" cy="4525963"/>
          </a:xfrm>
          <a:prstGeom prst="rect">
            <a:avLst/>
          </a:prstGeom>
          <a:noFill/>
          <a:ln>
            <a:noFill/>
          </a:ln>
        </p:spPr>
      </p:pic>
      <p:sp>
        <p:nvSpPr>
          <p:cNvPr id="1106" name="Google Shape;1106;p96"/>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07" name="Google Shape;1107;p96"/>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108" name="Google Shape;1108;p96"/>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rgbClr val="7F7F7F"/>
              </a:buClr>
              <a:buSzPts val="2400"/>
              <a:buChar char="•"/>
            </a:pPr>
            <a:r>
              <a:rPr lang="en-US"/>
              <a:t>“</a:t>
            </a:r>
            <a:r>
              <a:rPr b="1" lang="en-US"/>
              <a:t>Suffrage</a:t>
            </a:r>
            <a:r>
              <a:rPr lang="en-US"/>
              <a:t>” means to have the right to vote.</a:t>
            </a:r>
            <a:endParaRPr/>
          </a:p>
          <a:p>
            <a:pPr indent="-342900" lvl="0" marL="342900" rtl="0" algn="l">
              <a:spcBef>
                <a:spcPts val="480"/>
              </a:spcBef>
              <a:spcAft>
                <a:spcPts val="0"/>
              </a:spcAft>
              <a:buClr>
                <a:srgbClr val="7F7F7F"/>
              </a:buClr>
              <a:buSzPts val="2400"/>
              <a:buChar char="•"/>
            </a:pPr>
            <a:r>
              <a:rPr lang="en-US"/>
              <a:t>To be “</a:t>
            </a:r>
            <a:r>
              <a:rPr b="1" lang="en-US"/>
              <a:t>enfranchised</a:t>
            </a:r>
            <a:r>
              <a:rPr lang="en-US"/>
              <a:t>” also means to have the right to vote.</a:t>
            </a:r>
            <a:endParaRPr/>
          </a:p>
          <a:p>
            <a:pPr indent="-342900" lvl="0" marL="342900" rtl="0" algn="l">
              <a:spcBef>
                <a:spcPts val="480"/>
              </a:spcBef>
              <a:spcAft>
                <a:spcPts val="0"/>
              </a:spcAft>
              <a:buClr>
                <a:srgbClr val="7F7F7F"/>
              </a:buClr>
              <a:buSzPts val="2400"/>
              <a:buChar char="•"/>
            </a:pPr>
            <a:r>
              <a:rPr lang="en-US"/>
              <a:t>Prior to having the vote, women had some rights, but they varied by state.</a:t>
            </a:r>
            <a:endParaRPr/>
          </a:p>
          <a:p>
            <a:pPr indent="-342900" lvl="0" marL="342900" rtl="0" algn="l">
              <a:spcBef>
                <a:spcPts val="480"/>
              </a:spcBef>
              <a:spcAft>
                <a:spcPts val="0"/>
              </a:spcAft>
              <a:buClr>
                <a:srgbClr val="7F7F7F"/>
              </a:buClr>
              <a:buSzPts val="2400"/>
              <a:buChar char="•"/>
            </a:pPr>
            <a:r>
              <a:rPr lang="en-US"/>
              <a:t>Women often lost financial control at marriage. They even lost custody of their children.</a:t>
            </a:r>
            <a:endParaRPr/>
          </a:p>
          <a:p>
            <a:pPr indent="-342900" lvl="0" marL="342900" rtl="0" algn="l">
              <a:spcBef>
                <a:spcPts val="480"/>
              </a:spcBef>
              <a:spcAft>
                <a:spcPts val="0"/>
              </a:spcAft>
              <a:buClr>
                <a:srgbClr val="7F7F7F"/>
              </a:buClr>
              <a:buSzPts val="2400"/>
              <a:buChar char="•"/>
            </a:pPr>
            <a:r>
              <a:rPr lang="en-US"/>
              <a:t>This type of status is called “</a:t>
            </a:r>
            <a:r>
              <a:rPr b="1" lang="en-US"/>
              <a:t>chattel</a:t>
            </a:r>
            <a:r>
              <a:rPr lang="en-US"/>
              <a:t>.”</a:t>
            </a:r>
            <a:endParaRPr/>
          </a:p>
        </p:txBody>
      </p:sp>
      <p:sp>
        <p:nvSpPr>
          <p:cNvPr id="1109" name="Google Shape;1109;p96"/>
          <p:cNvSpPr txBox="1"/>
          <p:nvPr/>
        </p:nvSpPr>
        <p:spPr>
          <a:xfrm>
            <a:off x="6142402" y="6167480"/>
            <a:ext cx="5570727"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Call to the First Women's Rights Convention as it appeared in the Seneca County Courier, July 14, 1848. https://www.nps.gov/wori/learn/historyculture/participants-of-the-first-womens-rights-convention.htm.</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7"/>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rmAutofit/>
          </a:bodyPr>
          <a:lstStyle/>
          <a:p>
            <a:pPr indent="0" lvl="0" marL="0" rtl="0" algn="ctr">
              <a:lnSpc>
                <a:spcPct val="107407"/>
              </a:lnSpc>
              <a:spcBef>
                <a:spcPts val="0"/>
              </a:spcBef>
              <a:spcAft>
                <a:spcPts val="0"/>
              </a:spcAft>
              <a:buClr>
                <a:schemeClr val="dk2"/>
              </a:buClr>
              <a:buSzPts val="5400"/>
              <a:buFont typeface="Book Antiqua"/>
              <a:buNone/>
            </a:pPr>
            <a:r>
              <a:rPr lang="en-US"/>
              <a:t>Seneca Falls Convention</a:t>
            </a:r>
            <a:endParaRPr/>
          </a:p>
        </p:txBody>
      </p:sp>
      <p:sp>
        <p:nvSpPr>
          <p:cNvPr id="1115" name="Google Shape;1115;p97"/>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fontScale="92500" lnSpcReduction="10000"/>
          </a:bodyPr>
          <a:lstStyle/>
          <a:p>
            <a:pPr indent="-342900" lvl="0" marL="342900" rtl="0" algn="l">
              <a:spcBef>
                <a:spcPts val="0"/>
              </a:spcBef>
              <a:spcAft>
                <a:spcPts val="0"/>
              </a:spcAft>
              <a:buClr>
                <a:srgbClr val="7F7F7F"/>
              </a:buClr>
              <a:buSzPct val="100000"/>
              <a:buFont typeface="Arial"/>
              <a:buChar char="•"/>
            </a:pPr>
            <a:r>
              <a:rPr lang="en-US"/>
              <a:t>The first of many conventions to promote “the social, civil, and religious rights of women.”</a:t>
            </a:r>
            <a:endParaRPr/>
          </a:p>
          <a:p>
            <a:pPr indent="-342900" lvl="0" marL="342900" rtl="0" algn="l">
              <a:spcBef>
                <a:spcPts val="600"/>
              </a:spcBef>
              <a:spcAft>
                <a:spcPts val="0"/>
              </a:spcAft>
              <a:buClr>
                <a:srgbClr val="7F7F7F"/>
              </a:buClr>
              <a:buSzPct val="100000"/>
              <a:buFont typeface="Arial"/>
              <a:buChar char="•"/>
            </a:pPr>
            <a:r>
              <a:rPr lang="en-US"/>
              <a:t>A group of women and men gathered at a conference in Seneca Falls, NY in 1848.</a:t>
            </a:r>
            <a:endParaRPr/>
          </a:p>
          <a:p>
            <a:pPr indent="-342900" lvl="0" marL="342900" rtl="0" algn="l">
              <a:spcBef>
                <a:spcPts val="600"/>
              </a:spcBef>
              <a:spcAft>
                <a:spcPts val="0"/>
              </a:spcAft>
              <a:buClr>
                <a:srgbClr val="7F7F7F"/>
              </a:buClr>
              <a:buSzPct val="100000"/>
              <a:buFont typeface="Arial"/>
              <a:buChar char="•"/>
            </a:pPr>
            <a:r>
              <a:rPr lang="en-US"/>
              <a:t>This conference was led by Elizabeth Cady Stanton and Lucretia Mott.</a:t>
            </a:r>
            <a:endParaRPr/>
          </a:p>
          <a:p>
            <a:pPr indent="-342900" lvl="0" marL="342900" rtl="0" algn="l">
              <a:spcBef>
                <a:spcPts val="600"/>
              </a:spcBef>
              <a:spcAft>
                <a:spcPts val="0"/>
              </a:spcAft>
              <a:buClr>
                <a:srgbClr val="7F7F7F"/>
              </a:buClr>
              <a:buSzPct val="100000"/>
              <a:buFont typeface="Arial"/>
              <a:buChar char="•"/>
            </a:pPr>
            <a:r>
              <a:rPr lang="en-US"/>
              <a:t>Conference attendees wrote the Declaration of Sentiments.</a:t>
            </a:r>
            <a:endParaRPr/>
          </a:p>
          <a:p>
            <a:pPr indent="-342900" lvl="0" marL="342900" rtl="0" algn="l">
              <a:spcBef>
                <a:spcPts val="600"/>
              </a:spcBef>
              <a:spcAft>
                <a:spcPts val="0"/>
              </a:spcAft>
              <a:buClr>
                <a:srgbClr val="7F7F7F"/>
              </a:buClr>
              <a:buSzPct val="100000"/>
              <a:buFont typeface="Arial"/>
              <a:buChar char="•"/>
            </a:pPr>
            <a:r>
              <a:rPr lang="en-US"/>
              <a:t>No women of color were in attendance. Frederick Douglass was the only Black person.</a:t>
            </a:r>
            <a:endParaRPr/>
          </a:p>
        </p:txBody>
      </p:sp>
      <p:sp>
        <p:nvSpPr>
          <p:cNvPr id="1116" name="Google Shape;1116;p97"/>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rm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17" name="Google Shape;1117;p97"/>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rm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118" name="Google Shape;1118;p97"/>
          <p:cNvSpPr txBox="1"/>
          <p:nvPr/>
        </p:nvSpPr>
        <p:spPr>
          <a:xfrm>
            <a:off x="5994401" y="5841150"/>
            <a:ext cx="53848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History.com editors. “Seneca Falls Convention.” HISTORY. Last updated November 20, 2019. https://www.history.com/topics/womens-rights/seneca-falls-convention</a:t>
            </a:r>
            <a:endParaRPr/>
          </a:p>
        </p:txBody>
      </p:sp>
      <p:sp>
        <p:nvSpPr>
          <p:cNvPr id="1119" name="Google Shape;1119;p97"/>
          <p:cNvSpPr txBox="1"/>
          <p:nvPr/>
        </p:nvSpPr>
        <p:spPr>
          <a:xfrm>
            <a:off x="6015638" y="6176752"/>
            <a:ext cx="5748723"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Signers of the Declaration of Sentimemts, 1848. https://en.wikipedia.org/wiki/Seneca_Falls_Convention#/media/File:Woman's_Rights_Convention.jpg</a:t>
            </a:r>
            <a:endParaRPr/>
          </a:p>
        </p:txBody>
      </p:sp>
      <p:pic>
        <p:nvPicPr>
          <p:cNvPr descr="Text&#10;&#10;Description automatically generated" id="1120" name="Google Shape;1120;p97"/>
          <p:cNvPicPr preferRelativeResize="0"/>
          <p:nvPr>
            <p:ph idx="2" type="body"/>
          </p:nvPr>
        </p:nvPicPr>
        <p:blipFill rotWithShape="1">
          <a:blip r:embed="rId3">
            <a:alphaModFix/>
          </a:blip>
          <a:srcRect b="0" l="0" r="0" t="0"/>
          <a:stretch/>
        </p:blipFill>
        <p:spPr>
          <a:xfrm>
            <a:off x="1420212" y="1600200"/>
            <a:ext cx="3523864" cy="45259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5">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98"/>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Lucretia Mott</a:t>
            </a:r>
            <a:endParaRPr/>
          </a:p>
        </p:txBody>
      </p:sp>
      <p:sp>
        <p:nvSpPr>
          <p:cNvPr id="1126" name="Google Shape;1126;p98"/>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solidFill>
                  <a:srgbClr val="595959"/>
                </a:solidFill>
              </a:rPr>
              <a:t>The Remedial Herstory Project</a:t>
            </a:r>
            <a:endParaRPr/>
          </a:p>
        </p:txBody>
      </p:sp>
      <p:sp>
        <p:nvSpPr>
          <p:cNvPr id="1127" name="Google Shape;1127;p98"/>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solidFill>
                  <a:srgbClr val="595959"/>
                </a:solidFill>
              </a:rPr>
              <a:t>‹#›</a:t>
            </a:fld>
            <a:endParaRPr>
              <a:solidFill>
                <a:srgbClr val="595959"/>
              </a:solidFill>
            </a:endParaRPr>
          </a:p>
        </p:txBody>
      </p:sp>
      <p:sp>
        <p:nvSpPr>
          <p:cNvPr id="1128" name="Google Shape;1128;p98"/>
          <p:cNvSpPr txBox="1"/>
          <p:nvPr>
            <p:ph idx="2" type="body"/>
          </p:nvPr>
        </p:nvSpPr>
        <p:spPr>
          <a:xfrm>
            <a:off x="487680" y="1600200"/>
            <a:ext cx="5388864" cy="4526280"/>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1793-1880</a:t>
            </a:r>
            <a:endParaRPr/>
          </a:p>
          <a:p>
            <a:pPr indent="-342900" lvl="0" marL="342900" rtl="0" algn="l">
              <a:spcBef>
                <a:spcPts val="480"/>
              </a:spcBef>
              <a:spcAft>
                <a:spcPts val="0"/>
              </a:spcAft>
              <a:buClr>
                <a:srgbClr val="7F7F7F"/>
              </a:buClr>
              <a:buSzPts val="2400"/>
              <a:buChar char="•"/>
            </a:pPr>
            <a:r>
              <a:rPr lang="en-US"/>
              <a:t>Quaker preacher.</a:t>
            </a:r>
            <a:endParaRPr/>
          </a:p>
          <a:p>
            <a:pPr indent="-342900" lvl="0" marL="342900" rtl="0" algn="l">
              <a:spcBef>
                <a:spcPts val="480"/>
              </a:spcBef>
              <a:spcAft>
                <a:spcPts val="0"/>
              </a:spcAft>
              <a:buClr>
                <a:srgbClr val="7F7F7F"/>
              </a:buClr>
              <a:buSzPts val="2400"/>
              <a:buChar char="•"/>
            </a:pPr>
            <a:r>
              <a:rPr lang="en-US"/>
              <a:t>Helped found Philadelphia Female Anti-Slavery Society.</a:t>
            </a:r>
            <a:endParaRPr/>
          </a:p>
          <a:p>
            <a:pPr indent="-342900" lvl="0" marL="342900" rtl="0" algn="l">
              <a:spcBef>
                <a:spcPts val="480"/>
              </a:spcBef>
              <a:spcAft>
                <a:spcPts val="0"/>
              </a:spcAft>
              <a:buClr>
                <a:srgbClr val="7F7F7F"/>
              </a:buClr>
              <a:buSzPts val="2400"/>
              <a:buChar char="•"/>
            </a:pPr>
            <a:r>
              <a:rPr lang="en-US"/>
              <a:t>Met Elizabeth Cady Stanton at World Anti-Slavery Convention in 1840, leading her to women’s rights.</a:t>
            </a:r>
            <a:endParaRPr/>
          </a:p>
          <a:p>
            <a:pPr indent="-342900" lvl="0" marL="342900" rtl="0" algn="l">
              <a:spcBef>
                <a:spcPts val="480"/>
              </a:spcBef>
              <a:spcAft>
                <a:spcPts val="0"/>
              </a:spcAft>
              <a:buClr>
                <a:srgbClr val="7F7F7F"/>
              </a:buClr>
              <a:buSzPts val="2400"/>
              <a:buChar char="•"/>
            </a:pPr>
            <a:r>
              <a:rPr lang="en-US"/>
              <a:t>Abolitionist, suffragist and role model for future leaders.</a:t>
            </a:r>
            <a:endParaRPr/>
          </a:p>
        </p:txBody>
      </p:sp>
      <p:sp>
        <p:nvSpPr>
          <p:cNvPr id="1129" name="Google Shape;1129;p98"/>
          <p:cNvSpPr txBox="1"/>
          <p:nvPr/>
        </p:nvSpPr>
        <p:spPr>
          <a:xfrm>
            <a:off x="487680" y="5900422"/>
            <a:ext cx="609414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a:solidFill>
                  <a:srgbClr val="333333"/>
                </a:solidFill>
                <a:latin typeface="Book Antiqua"/>
                <a:ea typeface="Book Antiqua"/>
                <a:cs typeface="Book Antiqua"/>
                <a:sym typeface="Book Antiqua"/>
              </a:rPr>
              <a:t>Michals, Debra “Lucretia Mott.” National Women’s History Museum. 2017. www.womenshistory.org/education-resources/biographies/lucretia-mott.</a:t>
            </a:r>
            <a:endParaRPr sz="1200">
              <a:solidFill>
                <a:schemeClr val="dk1"/>
              </a:solidFill>
              <a:latin typeface="Book Antiqua"/>
              <a:ea typeface="Book Antiqua"/>
              <a:cs typeface="Book Antiqua"/>
              <a:sym typeface="Book Antiqua"/>
            </a:endParaRPr>
          </a:p>
        </p:txBody>
      </p:sp>
      <p:sp>
        <p:nvSpPr>
          <p:cNvPr id="1130" name="Google Shape;1130;p98"/>
          <p:cNvSpPr txBox="1"/>
          <p:nvPr/>
        </p:nvSpPr>
        <p:spPr>
          <a:xfrm>
            <a:off x="6291998" y="6060281"/>
            <a:ext cx="5388863"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Joseph Kylie, </a:t>
            </a:r>
            <a:r>
              <a:rPr i="1" lang="en-US" sz="1000">
                <a:solidFill>
                  <a:schemeClr val="dk1"/>
                </a:solidFill>
                <a:latin typeface="Book Antiqua"/>
                <a:ea typeface="Book Antiqua"/>
                <a:cs typeface="Book Antiqua"/>
                <a:sym typeface="Book Antiqua"/>
              </a:rPr>
              <a:t>Lucretia Mott</a:t>
            </a:r>
            <a:r>
              <a:rPr lang="en-US" sz="1000">
                <a:solidFill>
                  <a:schemeClr val="dk1"/>
                </a:solidFill>
                <a:latin typeface="Book Antiqua"/>
                <a:ea typeface="Book Antiqua"/>
                <a:cs typeface="Book Antiqua"/>
                <a:sym typeface="Book Antiqua"/>
              </a:rPr>
              <a:t>, 1842, oil on canvas, </a:t>
            </a:r>
            <a:r>
              <a:rPr b="0" i="0" lang="en-US" sz="1000">
                <a:solidFill>
                  <a:schemeClr val="dk1"/>
                </a:solidFill>
                <a:latin typeface="Book Antiqua"/>
                <a:ea typeface="Book Antiqua"/>
                <a:cs typeface="Book Antiqua"/>
                <a:sym typeface="Book Antiqua"/>
              </a:rPr>
              <a:t>National Portrait Gallery, Smithsonian Institution; gift of Mrs. Alan Valentine, NPG.74.72 https://npg.si.edu/object/npg_NPG.74.72?destination=edan-search/default_search%3Freturn_all%3D1%26edan_local%3D1%26edan_q%3Dlucretia%252Bmott</a:t>
            </a:r>
            <a:endParaRPr sz="1000">
              <a:solidFill>
                <a:schemeClr val="dk1"/>
              </a:solidFill>
              <a:latin typeface="Book Antiqua"/>
              <a:ea typeface="Book Antiqua"/>
              <a:cs typeface="Book Antiqua"/>
              <a:sym typeface="Book Antiqua"/>
            </a:endParaRPr>
          </a:p>
        </p:txBody>
      </p:sp>
      <p:pic>
        <p:nvPicPr>
          <p:cNvPr descr="A painting of a person&#10;&#10;Description automatically generated with medium confidence" id="1131" name="Google Shape;1131;p98"/>
          <p:cNvPicPr preferRelativeResize="0"/>
          <p:nvPr>
            <p:ph idx="1" type="body"/>
          </p:nvPr>
        </p:nvPicPr>
        <p:blipFill rotWithShape="1">
          <a:blip r:embed="rId3">
            <a:alphaModFix/>
          </a:blip>
          <a:srcRect b="0" l="0" r="0" t="0"/>
          <a:stretch/>
        </p:blipFill>
        <p:spPr>
          <a:xfrm>
            <a:off x="7080250" y="1666081"/>
            <a:ext cx="3619500" cy="4394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8">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6" name="Shape 1136"/>
        <p:cNvGrpSpPr/>
        <p:nvPr/>
      </p:nvGrpSpPr>
      <p:grpSpPr>
        <a:xfrm>
          <a:off x="0" y="0"/>
          <a:ext cx="0" cy="0"/>
          <a:chOff x="0" y="0"/>
          <a:chExt cx="0" cy="0"/>
        </a:xfrm>
      </p:grpSpPr>
      <p:sp>
        <p:nvSpPr>
          <p:cNvPr id="1137" name="Google Shape;1137;p99"/>
          <p:cNvSpPr txBox="1"/>
          <p:nvPr>
            <p:ph type="title"/>
          </p:nvPr>
        </p:nvSpPr>
        <p:spPr>
          <a:xfrm>
            <a:off x="609600" y="0"/>
            <a:ext cx="10972800" cy="1600200"/>
          </a:xfrm>
          <a:prstGeom prst="rect">
            <a:avLst/>
          </a:prstGeom>
          <a:noFill/>
          <a:ln>
            <a:noFill/>
          </a:ln>
        </p:spPr>
        <p:txBody>
          <a:bodyPr anchorCtr="0" anchor="b" bIns="45700" lIns="91425" spcFirstLastPara="1" rIns="91425" wrap="square" tIns="45700">
            <a:noAutofit/>
          </a:bodyPr>
          <a:lstStyle/>
          <a:p>
            <a:pPr indent="0" lvl="0" marL="0" rtl="0" algn="ctr">
              <a:lnSpc>
                <a:spcPct val="107407"/>
              </a:lnSpc>
              <a:spcBef>
                <a:spcPts val="0"/>
              </a:spcBef>
              <a:spcAft>
                <a:spcPts val="0"/>
              </a:spcAft>
              <a:buClr>
                <a:schemeClr val="dk2"/>
              </a:buClr>
              <a:buSzPts val="5400"/>
              <a:buFont typeface="Book Antiqua"/>
              <a:buNone/>
            </a:pPr>
            <a:r>
              <a:rPr lang="en-US"/>
              <a:t>Elizabeth Cady Stanton</a:t>
            </a:r>
            <a:endParaRPr/>
          </a:p>
        </p:txBody>
      </p:sp>
      <p:sp>
        <p:nvSpPr>
          <p:cNvPr id="1138" name="Google Shape;1138;p99"/>
          <p:cNvSpPr txBox="1"/>
          <p:nvPr>
            <p:ph idx="1" type="body"/>
          </p:nvPr>
        </p:nvSpPr>
        <p:spPr>
          <a:xfrm>
            <a:off x="6197600" y="1600203"/>
            <a:ext cx="5384800" cy="452596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rgbClr val="7F7F7F"/>
              </a:buClr>
              <a:buSzPts val="2400"/>
              <a:buChar char="•"/>
            </a:pPr>
            <a:r>
              <a:rPr lang="en-US"/>
              <a:t>Elizabeth Cady Stanton was an abolitionist, temperance crusader, and suffragist. </a:t>
            </a:r>
            <a:endParaRPr/>
          </a:p>
          <a:p>
            <a:pPr indent="-342900" lvl="0" marL="342900" rtl="0" algn="l">
              <a:spcBef>
                <a:spcPts val="480"/>
              </a:spcBef>
              <a:spcAft>
                <a:spcPts val="0"/>
              </a:spcAft>
              <a:buClr>
                <a:srgbClr val="7F7F7F"/>
              </a:buClr>
              <a:buSzPts val="2400"/>
              <a:buChar char="•"/>
            </a:pPr>
            <a:r>
              <a:rPr lang="en-US"/>
              <a:t>Her home was a stop on the Underground Railroad.</a:t>
            </a:r>
            <a:endParaRPr/>
          </a:p>
          <a:p>
            <a:pPr indent="-342900" lvl="0" marL="342900" rtl="0" algn="l">
              <a:spcBef>
                <a:spcPts val="480"/>
              </a:spcBef>
              <a:spcAft>
                <a:spcPts val="0"/>
              </a:spcAft>
              <a:buClr>
                <a:srgbClr val="7F7F7F"/>
              </a:buClr>
              <a:buSzPts val="2400"/>
              <a:buChar char="•"/>
            </a:pPr>
            <a:r>
              <a:rPr lang="en-US"/>
              <a:t>On women’s exclusion from the Anti-Slavery meeting, she said: "We resolved to hold a convention as soon as we returned home, and form a society to advocate the rights of women." </a:t>
            </a:r>
            <a:endParaRPr/>
          </a:p>
          <a:p>
            <a:pPr indent="-190500" lvl="0" marL="342900" rtl="0" algn="l">
              <a:spcBef>
                <a:spcPts val="480"/>
              </a:spcBef>
              <a:spcAft>
                <a:spcPts val="0"/>
              </a:spcAft>
              <a:buClr>
                <a:srgbClr val="7F7F7F"/>
              </a:buClr>
              <a:buSzPts val="2400"/>
              <a:buNone/>
            </a:pPr>
            <a:r>
              <a:t/>
            </a:r>
            <a:endParaRPr/>
          </a:p>
        </p:txBody>
      </p:sp>
      <p:sp>
        <p:nvSpPr>
          <p:cNvPr id="1139" name="Google Shape;1139;p99"/>
          <p:cNvSpPr txBox="1"/>
          <p:nvPr>
            <p:ph idx="11" type="ftr"/>
          </p:nvPr>
        </p:nvSpPr>
        <p:spPr>
          <a:xfrm>
            <a:off x="878887" y="6356353"/>
            <a:ext cx="3797300" cy="365125"/>
          </a:xfrm>
          <a:prstGeom prst="rect">
            <a:avLst/>
          </a:prstGeom>
          <a:noFill/>
          <a:ln>
            <a:noFill/>
          </a:ln>
        </p:spPr>
        <p:txBody>
          <a:bodyPr anchorCtr="0" anchor="ctr" bIns="45700" lIns="45700" spcFirstLastPara="1" rIns="91425" wrap="square" tIns="45700">
            <a:noAutofit/>
          </a:bodyPr>
          <a:lstStyle/>
          <a:p>
            <a:pPr indent="0" lvl="0" marL="0" rtl="0" algn="l">
              <a:spcBef>
                <a:spcPts val="0"/>
              </a:spcBef>
              <a:spcAft>
                <a:spcPts val="0"/>
              </a:spcAft>
              <a:buNone/>
            </a:pPr>
            <a:r>
              <a:rPr lang="en-US"/>
              <a:t>The Remedial Herstory Project</a:t>
            </a:r>
            <a:endParaRPr/>
          </a:p>
        </p:txBody>
      </p:sp>
      <p:sp>
        <p:nvSpPr>
          <p:cNvPr id="1140" name="Google Shape;1140;p99"/>
          <p:cNvSpPr txBox="1"/>
          <p:nvPr>
            <p:ph idx="12" type="sldNum"/>
          </p:nvPr>
        </p:nvSpPr>
        <p:spPr>
          <a:xfrm>
            <a:off x="11391039" y="6356353"/>
            <a:ext cx="749300" cy="365125"/>
          </a:xfrm>
          <a:prstGeom prst="rect">
            <a:avLst/>
          </a:prstGeom>
          <a:noFill/>
          <a:ln>
            <a:noFill/>
          </a:ln>
        </p:spPr>
        <p:txBody>
          <a:bodyPr anchorCtr="0" anchor="ctr" bIns="45700" lIns="27425" spcFirstLastPara="1" rIns="45700" wrap="square" tIns="45700">
            <a:noAutofit/>
          </a:bodyPr>
          <a:lstStyle/>
          <a:p>
            <a:pPr indent="0" lvl="0" marL="0" rtl="0" algn="l">
              <a:spcBef>
                <a:spcPts val="0"/>
              </a:spcBef>
              <a:spcAft>
                <a:spcPts val="0"/>
              </a:spcAft>
              <a:buNone/>
            </a:pPr>
            <a:fld id="{00000000-1234-1234-1234-123412341234}" type="slidenum">
              <a:rPr lang="en-US"/>
              <a:t>‹#›</a:t>
            </a:fld>
            <a:endParaRPr/>
          </a:p>
        </p:txBody>
      </p:sp>
      <p:pic>
        <p:nvPicPr>
          <p:cNvPr descr="A picture containing text, person, old, white&#10;&#10;Description automatically generated" id="1141" name="Google Shape;1141;p99"/>
          <p:cNvPicPr preferRelativeResize="0"/>
          <p:nvPr>
            <p:ph idx="2" type="body"/>
          </p:nvPr>
        </p:nvPicPr>
        <p:blipFill rotWithShape="1">
          <a:blip r:embed="rId3">
            <a:alphaModFix/>
          </a:blip>
          <a:srcRect b="0" l="0" r="0" t="0"/>
          <a:stretch/>
        </p:blipFill>
        <p:spPr>
          <a:xfrm>
            <a:off x="1706732" y="1600200"/>
            <a:ext cx="2969455" cy="4338489"/>
          </a:xfrm>
          <a:prstGeom prst="rect">
            <a:avLst/>
          </a:prstGeom>
          <a:noFill/>
          <a:ln>
            <a:noFill/>
          </a:ln>
        </p:spPr>
      </p:pic>
      <p:sp>
        <p:nvSpPr>
          <p:cNvPr id="1142" name="Google Shape;1142;p99"/>
          <p:cNvSpPr txBox="1"/>
          <p:nvPr/>
        </p:nvSpPr>
        <p:spPr>
          <a:xfrm>
            <a:off x="5841144" y="6033817"/>
            <a:ext cx="6097712"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050">
                <a:solidFill>
                  <a:schemeClr val="dk1"/>
                </a:solidFill>
                <a:latin typeface="Book Antiqua"/>
                <a:ea typeface="Book Antiqua"/>
                <a:cs typeface="Book Antiqua"/>
                <a:sym typeface="Book Antiqua"/>
              </a:rPr>
              <a:t>Michals, Debra. "Elizabeth Cady Stanton." National Women's History Museum. 2017. www.womenshistory.org/education-resources/biographies/elizabeth-cady-stanton.</a:t>
            </a:r>
            <a:endParaRPr sz="1050">
              <a:solidFill>
                <a:schemeClr val="dk1"/>
              </a:solidFill>
              <a:latin typeface="Book Antiqua"/>
              <a:ea typeface="Book Antiqua"/>
              <a:cs typeface="Book Antiqua"/>
              <a:sym typeface="Book Antiqua"/>
            </a:endParaRPr>
          </a:p>
        </p:txBody>
      </p:sp>
      <p:sp>
        <p:nvSpPr>
          <p:cNvPr id="1143" name="Google Shape;1143;p99"/>
          <p:cNvSpPr txBox="1"/>
          <p:nvPr/>
        </p:nvSpPr>
        <p:spPr>
          <a:xfrm>
            <a:off x="468324" y="6007614"/>
            <a:ext cx="562767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000">
                <a:solidFill>
                  <a:schemeClr val="dk1"/>
                </a:solidFill>
                <a:latin typeface="Book Antiqua"/>
                <a:ea typeface="Book Antiqua"/>
                <a:cs typeface="Book Antiqua"/>
                <a:sym typeface="Book Antiqua"/>
              </a:rPr>
              <a:t>Unknown photographer. Elizabeth Cady Stanton. https://en.wikipedia.org/wiki/Elizabeth_Cady_Stanton#/media/File:Elizabeth_Stanton.jpg</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xecutiv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2020-12-01T19:02:06Z</dcterms:created>
  <dc:creator>Kelsie Eckert</dc:creator>
</cp:coreProperties>
</file>